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3"/>
  </p:sldMasterIdLst>
  <p:handoutMasterIdLst>
    <p:handoutMasterId r:id="rId24"/>
  </p:handoutMasterIdLst>
  <p:sldIdLst>
    <p:sldId id="256" r:id="rId4"/>
    <p:sldId id="257" r:id="rId5"/>
    <p:sldId id="277" r:id="rId6"/>
    <p:sldId id="295" r:id="rId7"/>
    <p:sldId id="305" r:id="rId8"/>
    <p:sldId id="296" r:id="rId9"/>
    <p:sldId id="297" r:id="rId10"/>
    <p:sldId id="306" r:id="rId11"/>
    <p:sldId id="298" r:id="rId12"/>
    <p:sldId id="299" r:id="rId13"/>
    <p:sldId id="301" r:id="rId14"/>
    <p:sldId id="300" r:id="rId15"/>
    <p:sldId id="302" r:id="rId16"/>
    <p:sldId id="303" r:id="rId17"/>
    <p:sldId id="304" r:id="rId18"/>
    <p:sldId id="307" r:id="rId19"/>
    <p:sldId id="271" r:id="rId20"/>
    <p:sldId id="289" r:id="rId21"/>
    <p:sldId id="281" r:id="rId22"/>
    <p:sldId id="259" r:id="rId23"/>
  </p:sldIdLst>
  <p:sldSz cx="9144000" cy="6858000" type="screen4x3"/>
  <p:notesSz cx="6858000" cy="9144000"/>
  <p:embeddedFontLst>
    <p:embeddedFont>
      <p:font typeface="SimSun" panose="02010600030101010101" pitchFamily="2" charset="-122"/>
      <p:regular r:id="rId28"/>
    </p:embeddedFont>
    <p:embeddedFont>
      <p:font typeface="Microsoft YaHei" panose="020B0503020204020204" pitchFamily="34" charset="-122"/>
      <p:regular r:id="rId29"/>
    </p:embeddedFont>
    <p:embeddedFont>
      <p:font typeface="Microsoft YaHei Light" panose="020B0502040204020203" pitchFamily="34" charset="-122"/>
      <p:regular r:id="rId30"/>
    </p:embeddedFont>
    <p:embeddedFont>
      <p:font typeface="Calibri" panose="020F0502020204030204" charset="0"/>
      <p:regular r:id="rId31"/>
      <p:bold r:id="rId32"/>
      <p:italic r:id="rId33"/>
      <p:boldItalic r:id="rId34"/>
    </p:embeddedFont>
    <p:embeddedFont>
      <p:font typeface="Calibri Light" panose="020F0302020204030204" charset="0"/>
      <p:regular r:id="rId35"/>
      <p:italic r:id="rId3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898" userDrawn="1">
          <p15:clr>
            <a:srgbClr val="A4A3A4"/>
          </p15:clr>
        </p15:guide>
        <p15:guide id="2" orient="horz" pos="341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C60916"/>
    <a:srgbClr val="C20B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66" autoAdjust="0"/>
    <p:restoredTop sz="94660"/>
  </p:normalViewPr>
  <p:slideViewPr>
    <p:cSldViewPr snapToGrid="0" showGuides="1">
      <p:cViewPr varScale="1">
        <p:scale>
          <a:sx n="92" d="100"/>
          <a:sy n="92" d="100"/>
        </p:scale>
        <p:origin x="1126" y="43"/>
      </p:cViewPr>
      <p:guideLst>
        <p:guide pos="2898"/>
        <p:guide orient="horz" pos="3413"/>
      </p:guideLst>
    </p:cSldViewPr>
  </p:slideViewPr>
  <p:notesTextViewPr>
    <p:cViewPr>
      <p:scale>
        <a:sx n="1" d="1"/>
        <a:sy n="1" d="1"/>
      </p:scale>
      <p:origin x="0" y="0"/>
    </p:cViewPr>
  </p:notesTextViewPr>
  <p:notesViewPr>
    <p:cSldViewPr snapToGrid="0">
      <p:cViewPr varScale="1">
        <p:scale>
          <a:sx n="88" d="100"/>
          <a:sy n="88" d="100"/>
        </p:scale>
        <p:origin x="2964"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6" Type="http://schemas.openxmlformats.org/officeDocument/2006/relationships/font" Target="fonts/font9.fntdata"/><Relationship Id="rId35" Type="http://schemas.openxmlformats.org/officeDocument/2006/relationships/font" Target="fonts/font8.fntdata"/><Relationship Id="rId34" Type="http://schemas.openxmlformats.org/officeDocument/2006/relationships/font" Target="fonts/font7.fntdata"/><Relationship Id="rId33" Type="http://schemas.openxmlformats.org/officeDocument/2006/relationships/font" Target="fonts/font6.fntdata"/><Relationship Id="rId32" Type="http://schemas.openxmlformats.org/officeDocument/2006/relationships/font" Target="fonts/font5.fntdata"/><Relationship Id="rId31" Type="http://schemas.openxmlformats.org/officeDocument/2006/relationships/font" Target="fonts/font4.fntdata"/><Relationship Id="rId30" Type="http://schemas.openxmlformats.org/officeDocument/2006/relationships/font" Target="fonts/font3.fntdata"/><Relationship Id="rId3" Type="http://schemas.openxmlformats.org/officeDocument/2006/relationships/slideMaster" Target="slideMasters/slideMaster2.xml"/><Relationship Id="rId29" Type="http://schemas.openxmlformats.org/officeDocument/2006/relationships/font" Target="fonts/font2.fntdata"/><Relationship Id="rId28" Type="http://schemas.openxmlformats.org/officeDocument/2006/relationships/font" Target="fonts/font1.fntdata"/><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F99C839-3B30-4A4C-B4AA-4133066AD165}"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9450DA6-20CD-45D8-89E5-A8449A440C0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8D8F1AE-1BA1-4E18-98D8-9625FBE12A5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6856F2-A01A-4AA2-A2EB-541F125B8EC1}"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8D8F1AE-1BA1-4E18-98D8-9625FBE12A5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6856F2-A01A-4AA2-A2EB-541F125B8EC1}"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9"/>
            <a:ext cx="7886700" cy="2852737"/>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A8D8F1AE-1BA1-4E18-98D8-9625FBE12A5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6856F2-A01A-4AA2-A2EB-541F125B8EC1}"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862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825625"/>
            <a:ext cx="38862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A8D8F1AE-1BA1-4E18-98D8-9625FBE12A5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A6856F2-A01A-4AA2-A2EB-541F125B8EC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29842" y="2505075"/>
            <a:ext cx="3868340"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391"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A8D8F1AE-1BA1-4E18-98D8-9625FBE12A5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A6856F2-A01A-4AA2-A2EB-541F125B8EC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8D8F1AE-1BA1-4E18-98D8-9625FBE12A5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A6856F2-A01A-4AA2-A2EB-541F125B8EC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8D8F1AE-1BA1-4E18-98D8-9625FBE12A5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A6856F2-A01A-4AA2-A2EB-541F125B8EC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endParaRPr lang="zh-CN" altLang="en-US"/>
          </a:p>
        </p:txBody>
      </p:sp>
      <p:sp>
        <p:nvSpPr>
          <p:cNvPr id="3" name="内容占位符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8D8F1AE-1BA1-4E18-98D8-9625FBE12A5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A6856F2-A01A-4AA2-A2EB-541F125B8EC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8D8F1AE-1BA1-4E18-98D8-9625FBE12A5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A6856F2-A01A-4AA2-A2EB-541F125B8EC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8D8F1AE-1BA1-4E18-98D8-9625FBE12A5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6856F2-A01A-4AA2-A2EB-541F125B8EC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8D8F1AE-1BA1-4E18-98D8-9625FBE12A5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6856F2-A01A-4AA2-A2EB-541F125B8EC1}"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A6FE769-D8BD-41B3-8BAF-6DDE0AF16A5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6DD9299-C087-4CB5-9A96-4C7574278551}"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showMasterSp="0">
  <p:cSld name="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7A6FE769-D8BD-41B3-8BAF-6DDE0AF16A5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6DD9299-C087-4CB5-9A96-4C7574278551}"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7A6FE769-D8BD-41B3-8BAF-6DDE0AF16A5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6DD9299-C087-4CB5-9A96-4C7574278551}"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showMasterSp="0">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7A6FE769-D8BD-41B3-8BAF-6DDE0AF16A5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6DD9299-C087-4CB5-9A96-4C7574278551}"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7A6FE769-D8BD-41B3-8BAF-6DDE0AF16A58}"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6DD9299-C087-4CB5-9A96-4C7574278551}"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A6FE769-D8BD-41B3-8BAF-6DDE0AF16A58}"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6DD9299-C087-4CB5-9A96-4C7574278551}"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6FE769-D8BD-41B3-8BAF-6DDE0AF16A58}"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6DD9299-C087-4CB5-9A96-4C7574278551}"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7A6FE769-D8BD-41B3-8BAF-6DDE0AF16A5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6DD9299-C087-4CB5-9A96-4C7574278551}"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7A6FE769-D8BD-41B3-8BAF-6DDE0AF16A5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6DD9299-C087-4CB5-9A96-4C7574278551}"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7A6FE769-D8BD-41B3-8BAF-6DDE0AF16A5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6DD9299-C087-4CB5-9A96-4C7574278551}"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7A6FE769-D8BD-41B3-8BAF-6DDE0AF16A5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6DD9299-C087-4CB5-9A96-4C7574278551}"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showMasterSp="0"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A6FE769-D8BD-41B3-8BAF-6DDE0AF16A5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6DD9299-C087-4CB5-9A96-4C7574278551}"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showMasterSp="0" userDrawn="1">
  <p:cSld name="1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4510" y="422275"/>
            <a:ext cx="964210" cy="1131672"/>
          </a:xfrm>
          <a:prstGeom prst="rect">
            <a:avLst/>
          </a:prstGeom>
        </p:spPr>
      </p:pic>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A6FE769-D8BD-41B3-8BAF-6DDE0AF16A5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6DD9299-C087-4CB5-9A96-4C757427855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5" Type="http://schemas.openxmlformats.org/officeDocument/2006/relationships/theme" Target="../theme/theme2.xml"/><Relationship Id="rId14" Type="http://schemas.openxmlformats.org/officeDocument/2006/relationships/image" Target="../media/image1.jpeg"/><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D8F1AE-1BA1-4E18-98D8-9625FBE12A52}" type="datetimeFigureOut">
              <a:rPr lang="zh-CN" altLang="en-US" smtClean="0"/>
            </a:fld>
            <a:endParaRPr lang="zh-CN" altLang="en-US"/>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A6856F2-A01A-4AA2-A2EB-541F125B8EC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6FE769-D8BD-41B3-8BAF-6DDE0AF16A58}" type="datetimeFigureOut">
              <a:rPr lang="zh-CN" altLang="en-US" smtClean="0"/>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DD9299-C087-4CB5-9A96-4C757427855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9.png"/><Relationship Id="rId2" Type="http://schemas.openxmlformats.org/officeDocument/2006/relationships/tags" Target="../tags/tag1.xml"/><Relationship Id="rId15" Type="http://schemas.openxmlformats.org/officeDocument/2006/relationships/slideLayout" Target="../slideLayouts/slideLayout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8.jpe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5.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image" Target="../media/image9.png"/><Relationship Id="rId2" Type="http://schemas.openxmlformats.org/officeDocument/2006/relationships/tags" Target="../tags/tag13.xml"/><Relationship Id="rId15" Type="http://schemas.openxmlformats.org/officeDocument/2006/relationships/slideLayout" Target="../slideLayouts/slideLayout13.xml"/><Relationship Id="rId14" Type="http://schemas.openxmlformats.org/officeDocument/2006/relationships/tags" Target="../tags/tag24.xml"/><Relationship Id="rId13" Type="http://schemas.openxmlformats.org/officeDocument/2006/relationships/tags" Target="../tags/tag23.xml"/><Relationship Id="rId12" Type="http://schemas.openxmlformats.org/officeDocument/2006/relationships/tags" Target="../tags/tag22.xml"/><Relationship Id="rId11" Type="http://schemas.openxmlformats.org/officeDocument/2006/relationships/tags" Target="../tags/tag21.xml"/><Relationship Id="rId10" Type="http://schemas.openxmlformats.org/officeDocument/2006/relationships/tags" Target="../tags/tag20.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21.png"/><Relationship Id="rId3" Type="http://schemas.openxmlformats.org/officeDocument/2006/relationships/image" Target="../media/image20.GIF"/><Relationship Id="rId2" Type="http://schemas.openxmlformats.org/officeDocument/2006/relationships/image" Target="../media/image19.GIF"/><Relationship Id="rId1"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23.png"/><Relationship Id="rId1" Type="http://schemas.openxmlformats.org/officeDocument/2006/relationships/image" Target="../media/image22.png"/></Relationships>
</file>

<file path=ppt/slides/_rels/slide8.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image" Target="../media/image9.png"/><Relationship Id="rId2" Type="http://schemas.openxmlformats.org/officeDocument/2006/relationships/tags" Target="../tags/tag25.xml"/><Relationship Id="rId15" Type="http://schemas.openxmlformats.org/officeDocument/2006/relationships/slideLayout" Target="../slideLayouts/slideLayout13.xml"/><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24.png"/><Relationship Id="rId1" Type="http://schemas.openxmlformats.org/officeDocument/2006/relationships/hyperlink" Target="https://www.nature.com/articles/s41467-020-15865-x#auth-Kaustuv-Manna" TargetMode="Externa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27.png"/><Relationship Id="rId1" Type="http://schemas.openxmlformats.org/officeDocument/2006/relationships/image" Target="../media/image26.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9.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35.png"/><Relationship Id="rId1" Type="http://schemas.openxmlformats.org/officeDocument/2006/relationships/image" Target="../media/image34.png"/></Relationships>
</file>

<file path=ppt/slides/_rels/slide16.xml.rels><?xml version="1.0" encoding="UTF-8" standalone="yes"?>
<Relationships xmlns="http://schemas.openxmlformats.org/package/2006/relationships"><Relationship Id="rId9" Type="http://schemas.openxmlformats.org/officeDocument/2006/relationships/tags" Target="../tags/tag43.xml"/><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image" Target="../media/image9.png"/><Relationship Id="rId2" Type="http://schemas.openxmlformats.org/officeDocument/2006/relationships/tags" Target="../tags/tag37.xml"/><Relationship Id="rId15" Type="http://schemas.openxmlformats.org/officeDocument/2006/relationships/slideLayout" Target="../slideLayouts/slideLayout13.xml"/><Relationship Id="rId14" Type="http://schemas.openxmlformats.org/officeDocument/2006/relationships/tags" Target="../tags/tag48.xml"/><Relationship Id="rId13" Type="http://schemas.openxmlformats.org/officeDocument/2006/relationships/tags" Target="../tags/tag47.xml"/><Relationship Id="rId12" Type="http://schemas.openxmlformats.org/officeDocument/2006/relationships/tags" Target="../tags/tag46.xml"/><Relationship Id="rId11" Type="http://schemas.openxmlformats.org/officeDocument/2006/relationships/tags" Target="../tags/tag45.xml"/><Relationship Id="rId10" Type="http://schemas.openxmlformats.org/officeDocument/2006/relationships/tags" Target="../tags/tag44.xml"/><Relationship Id="rId1" Type="http://schemas.openxmlformats.org/officeDocument/2006/relationships/image" Target="../media/image8.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36.jpeg"/><Relationship Id="rId2" Type="http://schemas.openxmlformats.org/officeDocument/2006/relationships/hyperlink" Target="http://www.nsrl.ustc.edu.cn/2016/0425/c10980a124134/page.htm" TargetMode="External"/><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9" Type="http://schemas.openxmlformats.org/officeDocument/2006/relationships/tags" Target="../tags/tag54.xml"/><Relationship Id="rId8" Type="http://schemas.openxmlformats.org/officeDocument/2006/relationships/image" Target="../media/image38.jpeg"/><Relationship Id="rId7" Type="http://schemas.openxmlformats.org/officeDocument/2006/relationships/tags" Target="../tags/tag53.xml"/><Relationship Id="rId6" Type="http://schemas.openxmlformats.org/officeDocument/2006/relationships/image" Target="../media/image37.png"/><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7" Type="http://schemas.openxmlformats.org/officeDocument/2006/relationships/slideLayout" Target="../slideLayouts/slideLayout13.xml"/><Relationship Id="rId16" Type="http://schemas.openxmlformats.org/officeDocument/2006/relationships/tags" Target="../tags/tag58.xml"/><Relationship Id="rId15" Type="http://schemas.openxmlformats.org/officeDocument/2006/relationships/image" Target="../media/image41.jpeg"/><Relationship Id="rId14" Type="http://schemas.openxmlformats.org/officeDocument/2006/relationships/tags" Target="../tags/tag57.xml"/><Relationship Id="rId13" Type="http://schemas.openxmlformats.org/officeDocument/2006/relationships/tags" Target="../tags/tag56.xml"/><Relationship Id="rId12" Type="http://schemas.openxmlformats.org/officeDocument/2006/relationships/image" Target="../media/image40.png"/><Relationship Id="rId11" Type="http://schemas.openxmlformats.org/officeDocument/2006/relationships/tags" Target="../tags/tag55.xml"/><Relationship Id="rId10" Type="http://schemas.openxmlformats.org/officeDocument/2006/relationships/image" Target="../media/image39.png"/><Relationship Id="rId1" Type="http://schemas.openxmlformats.org/officeDocument/2006/relationships/image" Target="../media/image2.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43.png"/><Relationship Id="rId1"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81040" y="2960465"/>
            <a:ext cx="752475" cy="778510"/>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00" y="1223645"/>
            <a:ext cx="4894580" cy="4214495"/>
          </a:xfrm>
          <a:prstGeom prst="rect">
            <a:avLst/>
          </a:prstGeom>
        </p:spPr>
      </p:pic>
      <p:sp>
        <p:nvSpPr>
          <p:cNvPr id="2" name="文本框 1"/>
          <p:cNvSpPr txBox="1"/>
          <p:nvPr/>
        </p:nvSpPr>
        <p:spPr>
          <a:xfrm>
            <a:off x="4775835" y="2408650"/>
            <a:ext cx="1245870" cy="1229995"/>
          </a:xfrm>
          <a:prstGeom prst="rect">
            <a:avLst/>
          </a:prstGeom>
          <a:noFill/>
        </p:spPr>
        <p:txBody>
          <a:bodyPr wrap="square" rtlCol="0">
            <a:spAutoFit/>
          </a:bodyPr>
          <a:lstStyle/>
          <a:p>
            <a:r>
              <a:rPr lang="zh-CN" altLang="en-US" sz="7400" dirty="0">
                <a:latin typeface="Microsoft YaHei" panose="020B0503020204020204" pitchFamily="34" charset="-122"/>
                <a:ea typeface="Microsoft YaHei" panose="020B0503020204020204" pitchFamily="34" charset="-122"/>
              </a:rPr>
              <a:t>合</a:t>
            </a:r>
            <a:endParaRPr lang="zh-CN" altLang="en-US" sz="7400" dirty="0">
              <a:latin typeface="Microsoft YaHei" panose="020B0503020204020204" pitchFamily="34" charset="-122"/>
              <a:ea typeface="Microsoft YaHei" panose="020B0503020204020204" pitchFamily="34" charset="-122"/>
            </a:endParaRPr>
          </a:p>
        </p:txBody>
      </p:sp>
      <p:sp>
        <p:nvSpPr>
          <p:cNvPr id="3" name="文本框 2"/>
          <p:cNvSpPr txBox="1"/>
          <p:nvPr/>
        </p:nvSpPr>
        <p:spPr>
          <a:xfrm>
            <a:off x="5786755" y="1971770"/>
            <a:ext cx="1159510" cy="1137920"/>
          </a:xfrm>
          <a:prstGeom prst="rect">
            <a:avLst/>
          </a:prstGeom>
          <a:noFill/>
        </p:spPr>
        <p:txBody>
          <a:bodyPr wrap="square" rtlCol="0">
            <a:spAutoFit/>
          </a:bodyPr>
          <a:lstStyle/>
          <a:p>
            <a:r>
              <a:rPr lang="zh-CN" altLang="en-US" sz="6800" dirty="0">
                <a:latin typeface="Microsoft YaHei" panose="020B0503020204020204" pitchFamily="34" charset="-122"/>
                <a:ea typeface="Microsoft YaHei" panose="020B0503020204020204" pitchFamily="34" charset="-122"/>
              </a:rPr>
              <a:t>肥</a:t>
            </a:r>
            <a:endParaRPr lang="zh-CN" altLang="en-US" sz="6800" dirty="0">
              <a:latin typeface="Microsoft YaHei" panose="020B0503020204020204" pitchFamily="34" charset="-122"/>
              <a:ea typeface="Microsoft YaHei" panose="020B0503020204020204" pitchFamily="34" charset="-122"/>
            </a:endParaRPr>
          </a:p>
        </p:txBody>
      </p:sp>
      <p:sp>
        <p:nvSpPr>
          <p:cNvPr id="4" name="文本框 3"/>
          <p:cNvSpPr txBox="1"/>
          <p:nvPr/>
        </p:nvSpPr>
        <p:spPr>
          <a:xfrm>
            <a:off x="6461125" y="2863310"/>
            <a:ext cx="921385" cy="875665"/>
          </a:xfrm>
          <a:prstGeom prst="rect">
            <a:avLst/>
          </a:prstGeom>
          <a:noFill/>
        </p:spPr>
        <p:txBody>
          <a:bodyPr wrap="square" rtlCol="0">
            <a:spAutoFit/>
          </a:bodyPr>
          <a:lstStyle/>
          <a:p>
            <a:r>
              <a:rPr lang="zh-CN" altLang="en-US" sz="5100" dirty="0">
                <a:latin typeface="Microsoft YaHei" panose="020B0503020204020204" pitchFamily="34" charset="-122"/>
                <a:ea typeface="Microsoft YaHei" panose="020B0503020204020204" pitchFamily="34" charset="-122"/>
              </a:rPr>
              <a:t>光</a:t>
            </a:r>
            <a:endParaRPr lang="zh-CN" altLang="en-US" sz="5100" dirty="0">
              <a:latin typeface="Microsoft YaHei" panose="020B0503020204020204" pitchFamily="34" charset="-122"/>
              <a:ea typeface="Microsoft YaHei" panose="020B0503020204020204" pitchFamily="34" charset="-122"/>
            </a:endParaRPr>
          </a:p>
        </p:txBody>
      </p:sp>
      <p:sp>
        <p:nvSpPr>
          <p:cNvPr id="5" name="文本框 4"/>
          <p:cNvSpPr txBox="1"/>
          <p:nvPr/>
        </p:nvSpPr>
        <p:spPr>
          <a:xfrm>
            <a:off x="7204075" y="2863310"/>
            <a:ext cx="921385" cy="875665"/>
          </a:xfrm>
          <a:prstGeom prst="rect">
            <a:avLst/>
          </a:prstGeom>
          <a:noFill/>
        </p:spPr>
        <p:txBody>
          <a:bodyPr wrap="square" rtlCol="0">
            <a:spAutoFit/>
          </a:bodyPr>
          <a:lstStyle/>
          <a:p>
            <a:r>
              <a:rPr lang="zh-CN" altLang="en-US" sz="5100" dirty="0">
                <a:latin typeface="Microsoft YaHei" panose="020B0503020204020204" pitchFamily="34" charset="-122"/>
                <a:ea typeface="Microsoft YaHei" panose="020B0503020204020204" pitchFamily="34" charset="-122"/>
              </a:rPr>
              <a:t>源</a:t>
            </a:r>
            <a:endParaRPr lang="zh-CN" altLang="en-US" sz="5100" dirty="0">
              <a:latin typeface="Microsoft YaHei" panose="020B0503020204020204" pitchFamily="34" charset="-122"/>
              <a:ea typeface="Microsoft YaHei" panose="020B0503020204020204" pitchFamily="34" charset="-122"/>
            </a:endParaRPr>
          </a:p>
        </p:txBody>
      </p:sp>
      <p:sp>
        <p:nvSpPr>
          <p:cNvPr id="6" name="文本框 5"/>
          <p:cNvSpPr txBox="1"/>
          <p:nvPr/>
        </p:nvSpPr>
        <p:spPr>
          <a:xfrm>
            <a:off x="6764020" y="2440400"/>
            <a:ext cx="1360805" cy="506730"/>
          </a:xfrm>
          <a:prstGeom prst="rect">
            <a:avLst/>
          </a:prstGeom>
          <a:noFill/>
        </p:spPr>
        <p:txBody>
          <a:bodyPr wrap="square" rtlCol="0">
            <a:spAutoFit/>
          </a:bodyPr>
          <a:lstStyle/>
          <a:p>
            <a:r>
              <a:rPr lang="en-US" altLang="zh-CN" sz="1350" dirty="0"/>
              <a:t>HE FEI</a:t>
            </a:r>
            <a:endParaRPr lang="en-US" altLang="zh-CN" sz="1350" dirty="0"/>
          </a:p>
          <a:p>
            <a:r>
              <a:rPr lang="en-US" altLang="zh-CN" sz="1350" dirty="0"/>
              <a:t>LIGHT SOURCE</a:t>
            </a:r>
            <a:endParaRPr lang="zh-CN" altLang="en-US" sz="1350" dirty="0"/>
          </a:p>
        </p:txBody>
      </p: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4215" y="4333939"/>
            <a:ext cx="988695" cy="544830"/>
          </a:xfrm>
          <a:prstGeom prst="rect">
            <a:avLst/>
          </a:prstGeom>
        </p:spPr>
      </p:pic>
      <p:sp>
        <p:nvSpPr>
          <p:cNvPr id="9" name="文本框 8"/>
          <p:cNvSpPr txBox="1"/>
          <p:nvPr/>
        </p:nvSpPr>
        <p:spPr>
          <a:xfrm>
            <a:off x="5100013" y="3836775"/>
            <a:ext cx="1488833" cy="523220"/>
          </a:xfrm>
          <a:prstGeom prst="rect">
            <a:avLst/>
          </a:prstGeom>
          <a:noFill/>
        </p:spPr>
        <p:txBody>
          <a:bodyPr wrap="square" rtlCol="0">
            <a:spAutoFit/>
          </a:bodyPr>
          <a:lstStyle/>
          <a:p>
            <a:r>
              <a:rPr lang="en-US" altLang="zh-CN" sz="2800" dirty="0">
                <a:latin typeface="Microsoft YaHei" panose="020B0503020204020204" pitchFamily="34" charset="-122"/>
                <a:ea typeface="Microsoft YaHei" panose="020B0503020204020204" pitchFamily="34" charset="-122"/>
              </a:rPr>
              <a:t>ARPES</a:t>
            </a:r>
            <a:endParaRPr lang="zh-CN" altLang="en-US" sz="2800" dirty="0">
              <a:latin typeface="Microsoft YaHei" panose="020B0503020204020204" pitchFamily="34" charset="-122"/>
              <a:ea typeface="Microsoft YaHei" panose="020B0503020204020204" pitchFamily="34" charset="-122"/>
            </a:endParaRPr>
          </a:p>
        </p:txBody>
      </p:sp>
      <p:sp>
        <p:nvSpPr>
          <p:cNvPr id="10" name="文本框 9"/>
          <p:cNvSpPr txBox="1"/>
          <p:nvPr/>
        </p:nvSpPr>
        <p:spPr>
          <a:xfrm rot="5400000">
            <a:off x="6009735" y="5240136"/>
            <a:ext cx="3399842" cy="230832"/>
          </a:xfrm>
          <a:prstGeom prst="rect">
            <a:avLst/>
          </a:prstGeom>
          <a:noFill/>
        </p:spPr>
        <p:txBody>
          <a:bodyPr wrap="square" rtlCol="0">
            <a:spAutoFit/>
          </a:bodyPr>
          <a:lstStyle/>
          <a:p>
            <a:r>
              <a:rPr lang="en-US" altLang="zh-CN" sz="900" dirty="0">
                <a:solidFill>
                  <a:srgbClr val="FF0000"/>
                </a:solidFill>
                <a:latin typeface="Microsoft YaHei Light" panose="020B0502040204020203" pitchFamily="34" charset="-122"/>
                <a:ea typeface="Microsoft YaHei Light" panose="020B0502040204020203" pitchFamily="34" charset="-122"/>
              </a:rPr>
              <a:t>A</a:t>
            </a:r>
            <a:r>
              <a:rPr lang="en-US" altLang="zh-CN" sz="900" dirty="0">
                <a:latin typeface="Microsoft YaHei Light" panose="020B0502040204020203" pitchFamily="34" charset="-122"/>
                <a:ea typeface="Microsoft YaHei Light" panose="020B0502040204020203" pitchFamily="34" charset="-122"/>
              </a:rPr>
              <a:t>ngle-</a:t>
            </a:r>
            <a:r>
              <a:rPr lang="en-US" altLang="zh-CN" sz="900" dirty="0">
                <a:solidFill>
                  <a:srgbClr val="FF0000"/>
                </a:solidFill>
                <a:latin typeface="Microsoft YaHei Light" panose="020B0502040204020203" pitchFamily="34" charset="-122"/>
                <a:ea typeface="Microsoft YaHei Light" panose="020B0502040204020203" pitchFamily="34" charset="-122"/>
              </a:rPr>
              <a:t>R</a:t>
            </a:r>
            <a:r>
              <a:rPr lang="en-US" altLang="zh-CN" sz="900" dirty="0">
                <a:latin typeface="Microsoft YaHei Light" panose="020B0502040204020203" pitchFamily="34" charset="-122"/>
                <a:ea typeface="Microsoft YaHei Light" panose="020B0502040204020203" pitchFamily="34" charset="-122"/>
              </a:rPr>
              <a:t>esolved </a:t>
            </a:r>
            <a:r>
              <a:rPr lang="en-US" altLang="zh-CN" sz="900" dirty="0">
                <a:solidFill>
                  <a:srgbClr val="FF0000"/>
                </a:solidFill>
                <a:latin typeface="Microsoft YaHei Light" panose="020B0502040204020203" pitchFamily="34" charset="-122"/>
                <a:ea typeface="Microsoft YaHei Light" panose="020B0502040204020203" pitchFamily="34" charset="-122"/>
              </a:rPr>
              <a:t>P</a:t>
            </a:r>
            <a:r>
              <a:rPr lang="en-US" altLang="zh-CN" sz="900" dirty="0">
                <a:latin typeface="Microsoft YaHei Light" panose="020B0502040204020203" pitchFamily="34" charset="-122"/>
                <a:ea typeface="Microsoft YaHei Light" panose="020B0502040204020203" pitchFamily="34" charset="-122"/>
              </a:rPr>
              <a:t>hoto</a:t>
            </a:r>
            <a:r>
              <a:rPr lang="en-US" altLang="zh-CN" sz="900" dirty="0">
                <a:solidFill>
                  <a:srgbClr val="FF0000"/>
                </a:solidFill>
                <a:latin typeface="Microsoft YaHei Light" panose="020B0502040204020203" pitchFamily="34" charset="-122"/>
                <a:ea typeface="Microsoft YaHei Light" panose="020B0502040204020203" pitchFamily="34" charset="-122"/>
              </a:rPr>
              <a:t>e</a:t>
            </a:r>
            <a:r>
              <a:rPr lang="en-US" altLang="zh-CN" sz="900" dirty="0">
                <a:latin typeface="Microsoft YaHei Light" panose="020B0502040204020203" pitchFamily="34" charset="-122"/>
                <a:ea typeface="Microsoft YaHei Light" panose="020B0502040204020203" pitchFamily="34" charset="-122"/>
              </a:rPr>
              <a:t>mission </a:t>
            </a:r>
            <a:r>
              <a:rPr lang="en-US" altLang="zh-CN" sz="900" dirty="0">
                <a:solidFill>
                  <a:srgbClr val="FF0000"/>
                </a:solidFill>
                <a:latin typeface="Microsoft YaHei Light" panose="020B0502040204020203" pitchFamily="34" charset="-122"/>
                <a:ea typeface="Microsoft YaHei Light" panose="020B0502040204020203" pitchFamily="34" charset="-122"/>
              </a:rPr>
              <a:t>S</a:t>
            </a:r>
            <a:r>
              <a:rPr lang="en-US" altLang="zh-CN" sz="900" dirty="0">
                <a:latin typeface="Microsoft YaHei Light" panose="020B0502040204020203" pitchFamily="34" charset="-122"/>
                <a:ea typeface="Microsoft YaHei Light" panose="020B0502040204020203" pitchFamily="34" charset="-122"/>
              </a:rPr>
              <a:t>pectroscopy</a:t>
            </a:r>
            <a:endParaRPr lang="zh-CN" altLang="en-US" sz="900" dirty="0">
              <a:latin typeface="Microsoft YaHei Light" panose="020B0502040204020203" pitchFamily="34" charset="-122"/>
              <a:ea typeface="Microsoft YaHei Light" panose="020B0502040204020203" pitchFamily="34" charset="-122"/>
            </a:endParaRPr>
          </a:p>
        </p:txBody>
      </p:sp>
      <p:cxnSp>
        <p:nvCxnSpPr>
          <p:cNvPr id="15" name="直接连接符 14"/>
          <p:cNvCxnSpPr/>
          <p:nvPr/>
        </p:nvCxnSpPr>
        <p:spPr>
          <a:xfrm>
            <a:off x="7563731" y="3706907"/>
            <a:ext cx="0" cy="2413953"/>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rot="5400000">
            <a:off x="6581209" y="4389600"/>
            <a:ext cx="1734211" cy="230832"/>
          </a:xfrm>
          <a:prstGeom prst="rect">
            <a:avLst/>
          </a:prstGeom>
          <a:noFill/>
        </p:spPr>
        <p:txBody>
          <a:bodyPr wrap="square" rtlCol="0">
            <a:spAutoFit/>
          </a:bodyPr>
          <a:lstStyle/>
          <a:p>
            <a:r>
              <a:rPr lang="en-US" altLang="zh-CN" sz="900" dirty="0">
                <a:latin typeface="Microsoft YaHei Light" panose="020B0502040204020203" pitchFamily="34" charset="-122"/>
                <a:ea typeface="Microsoft YaHei Light" panose="020B0502040204020203" pitchFamily="34" charset="-122"/>
              </a:rPr>
              <a:t>Experimental </a:t>
            </a:r>
            <a:r>
              <a:rPr lang="en-US" altLang="zh-CN" sz="900" dirty="0" err="1">
                <a:latin typeface="Microsoft YaHei Light" panose="020B0502040204020203" pitchFamily="34" charset="-122"/>
                <a:ea typeface="Microsoft YaHei Light" panose="020B0502040204020203" pitchFamily="34" charset="-122"/>
              </a:rPr>
              <a:t>Endstation</a:t>
            </a:r>
            <a:endParaRPr lang="zh-CN" altLang="en-US" sz="900" dirty="0">
              <a:latin typeface="Microsoft YaHei Light" panose="020B0502040204020203" pitchFamily="34" charset="-122"/>
              <a:ea typeface="Microsoft YaHei Light" panose="020B0502040204020203" pitchFamily="34" charset="-122"/>
            </a:endParaRPr>
          </a:p>
        </p:txBody>
      </p:sp>
      <p:sp>
        <p:nvSpPr>
          <p:cNvPr id="23" name="文本框 22"/>
          <p:cNvSpPr txBox="1"/>
          <p:nvPr/>
        </p:nvSpPr>
        <p:spPr>
          <a:xfrm>
            <a:off x="6364864" y="4406697"/>
            <a:ext cx="1488833" cy="523220"/>
          </a:xfrm>
          <a:prstGeom prst="rect">
            <a:avLst/>
          </a:prstGeom>
          <a:noFill/>
        </p:spPr>
        <p:txBody>
          <a:bodyPr wrap="square" rtlCol="0">
            <a:spAutoFit/>
          </a:bodyPr>
          <a:lstStyle/>
          <a:p>
            <a:r>
              <a:rPr lang="zh-CN" altLang="en-US" sz="2800" dirty="0">
                <a:latin typeface="Microsoft YaHei" panose="020B0503020204020204" pitchFamily="34" charset="-122"/>
                <a:ea typeface="Microsoft YaHei" panose="020B0503020204020204" pitchFamily="34" charset="-122"/>
              </a:rPr>
              <a:t>线站</a:t>
            </a:r>
            <a:endParaRPr lang="zh-CN" altLang="en-US" sz="2800" dirty="0">
              <a:latin typeface="Microsoft YaHei" panose="020B0503020204020204" pitchFamily="34" charset="-122"/>
              <a:ea typeface="Microsoft YaHei" panose="020B0503020204020204" pitchFamily="34" charset="-122"/>
            </a:endParaRPr>
          </a:p>
        </p:txBody>
      </p:sp>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2664" y="3772961"/>
            <a:ext cx="988695" cy="5448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41" name="图片 40"/>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7097888" y="2701442"/>
            <a:ext cx="858852" cy="916718"/>
          </a:xfrm>
          <a:prstGeom prst="rect">
            <a:avLst/>
          </a:prstGeom>
        </p:spPr>
      </p:pic>
      <p:pic>
        <p:nvPicPr>
          <p:cNvPr id="40" name="图片 39"/>
          <p:cNvPicPr>
            <a:picLocks noChangeAspect="1"/>
          </p:cNvPicPr>
          <p:nvPr>
            <p:custDataLst>
              <p:tags r:id="rId4"/>
            </p:custDataLst>
          </p:nvPr>
        </p:nvPicPr>
        <p:blipFill>
          <a:blip r:embed="rId3" cstate="print">
            <a:extLst>
              <a:ext uri="{28A0092B-C50C-407E-A947-70E740481C1C}">
                <a14:useLocalDpi xmlns:a14="http://schemas.microsoft.com/office/drawing/2010/main" val="0"/>
              </a:ext>
            </a:extLst>
          </a:blip>
          <a:stretch>
            <a:fillRect/>
          </a:stretch>
        </p:blipFill>
        <p:spPr>
          <a:xfrm>
            <a:off x="5114896" y="2701442"/>
            <a:ext cx="858852" cy="916718"/>
          </a:xfrm>
          <a:prstGeom prst="rect">
            <a:avLst/>
          </a:prstGeom>
        </p:spPr>
      </p:pic>
      <p:pic>
        <p:nvPicPr>
          <p:cNvPr id="39" name="图片 38"/>
          <p:cNvPicPr>
            <a:picLocks noChangeAspect="1"/>
          </p:cNvPicPr>
          <p:nvPr>
            <p:custDataLst>
              <p:tags r:id="rId5"/>
            </p:custDataLst>
          </p:nvPr>
        </p:nvPicPr>
        <p:blipFill>
          <a:blip r:embed="rId3" cstate="print">
            <a:extLst>
              <a:ext uri="{28A0092B-C50C-407E-A947-70E740481C1C}">
                <a14:useLocalDpi xmlns:a14="http://schemas.microsoft.com/office/drawing/2010/main" val="0"/>
              </a:ext>
            </a:extLst>
          </a:blip>
          <a:stretch>
            <a:fillRect/>
          </a:stretch>
        </p:blipFill>
        <p:spPr>
          <a:xfrm>
            <a:off x="3159301" y="2701442"/>
            <a:ext cx="858852" cy="916718"/>
          </a:xfrm>
          <a:prstGeom prst="rect">
            <a:avLst/>
          </a:prstGeom>
        </p:spPr>
      </p:pic>
      <p:pic>
        <p:nvPicPr>
          <p:cNvPr id="38" name="图片 37"/>
          <p:cNvPicPr>
            <a:picLocks noChangeAspect="1"/>
          </p:cNvPicPr>
          <p:nvPr>
            <p:custDataLst>
              <p:tags r:id="rId6"/>
            </p:custDataLst>
          </p:nvPr>
        </p:nvPicPr>
        <p:blipFill>
          <a:blip r:embed="rId3" cstate="print">
            <a:extLst>
              <a:ext uri="{28A0092B-C50C-407E-A947-70E740481C1C}">
                <a14:useLocalDpi xmlns:a14="http://schemas.microsoft.com/office/drawing/2010/main" val="0"/>
              </a:ext>
            </a:extLst>
          </a:blip>
          <a:stretch>
            <a:fillRect/>
          </a:stretch>
        </p:blipFill>
        <p:spPr>
          <a:xfrm>
            <a:off x="1171112" y="2701442"/>
            <a:ext cx="858852" cy="916718"/>
          </a:xfrm>
          <a:prstGeom prst="rect">
            <a:avLst/>
          </a:prstGeom>
        </p:spPr>
      </p:pic>
      <p:sp>
        <p:nvSpPr>
          <p:cNvPr id="8" name="文本框 7"/>
          <p:cNvSpPr txBox="1"/>
          <p:nvPr>
            <p:custDataLst>
              <p:tags r:id="rId7"/>
            </p:custDataLst>
          </p:nvPr>
        </p:nvSpPr>
        <p:spPr>
          <a:xfrm>
            <a:off x="1333538" y="2915826"/>
            <a:ext cx="585786"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Microsoft YaHei" panose="020B0503020204020204" pitchFamily="34" charset="-122"/>
                <a:ea typeface="Microsoft YaHei" panose="020B0503020204020204" pitchFamily="34" charset="-122"/>
              </a:rPr>
              <a:t>01</a:t>
            </a:r>
            <a:endParaRPr lang="zh-CN" altLang="en-US" sz="2400" dirty="0">
              <a:solidFill>
                <a:srgbClr val="C00000"/>
              </a:solidFill>
              <a:latin typeface="Microsoft YaHei" panose="020B0503020204020204" pitchFamily="34" charset="-122"/>
              <a:ea typeface="Microsoft YaHei" panose="020B0503020204020204" pitchFamily="34" charset="-122"/>
            </a:endParaRPr>
          </a:p>
        </p:txBody>
      </p:sp>
      <p:sp>
        <p:nvSpPr>
          <p:cNvPr id="11" name="文本框 10"/>
          <p:cNvSpPr txBox="1"/>
          <p:nvPr>
            <p:custDataLst>
              <p:tags r:id="rId8"/>
            </p:custDataLst>
          </p:nvPr>
        </p:nvSpPr>
        <p:spPr>
          <a:xfrm>
            <a:off x="3302832" y="2915826"/>
            <a:ext cx="585786"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Microsoft YaHei" panose="020B0503020204020204" pitchFamily="34" charset="-122"/>
                <a:ea typeface="Microsoft YaHei" panose="020B0503020204020204" pitchFamily="34" charset="-122"/>
              </a:rPr>
              <a:t>02</a:t>
            </a:r>
            <a:endParaRPr lang="zh-CN" altLang="en-US" sz="2400" dirty="0">
              <a:solidFill>
                <a:srgbClr val="C00000"/>
              </a:solidFill>
              <a:latin typeface="Microsoft YaHei" panose="020B0503020204020204" pitchFamily="34" charset="-122"/>
              <a:ea typeface="Microsoft YaHei" panose="020B0503020204020204" pitchFamily="34" charset="-122"/>
            </a:endParaRPr>
          </a:p>
        </p:txBody>
      </p:sp>
      <p:sp>
        <p:nvSpPr>
          <p:cNvPr id="14" name="文本框 13"/>
          <p:cNvSpPr txBox="1"/>
          <p:nvPr>
            <p:custDataLst>
              <p:tags r:id="rId9"/>
            </p:custDataLst>
          </p:nvPr>
        </p:nvSpPr>
        <p:spPr>
          <a:xfrm>
            <a:off x="5272126" y="2915826"/>
            <a:ext cx="585786"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Microsoft YaHei" panose="020B0503020204020204" pitchFamily="34" charset="-122"/>
                <a:ea typeface="Microsoft YaHei" panose="020B0503020204020204" pitchFamily="34" charset="-122"/>
              </a:rPr>
              <a:t>03</a:t>
            </a:r>
            <a:endParaRPr lang="zh-CN" altLang="en-US" sz="2400" dirty="0">
              <a:solidFill>
                <a:srgbClr val="C00000"/>
              </a:solidFill>
              <a:latin typeface="Microsoft YaHei" panose="020B0503020204020204" pitchFamily="34" charset="-122"/>
              <a:ea typeface="Microsoft YaHei" panose="020B0503020204020204" pitchFamily="34" charset="-122"/>
            </a:endParaRPr>
          </a:p>
        </p:txBody>
      </p:sp>
      <p:sp>
        <p:nvSpPr>
          <p:cNvPr id="17" name="文本框 16"/>
          <p:cNvSpPr txBox="1"/>
          <p:nvPr>
            <p:custDataLst>
              <p:tags r:id="rId10"/>
            </p:custDataLst>
          </p:nvPr>
        </p:nvSpPr>
        <p:spPr>
          <a:xfrm>
            <a:off x="7241420" y="2915826"/>
            <a:ext cx="585786"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Microsoft YaHei" panose="020B0503020204020204" pitchFamily="34" charset="-122"/>
                <a:ea typeface="Microsoft YaHei" panose="020B0503020204020204" pitchFamily="34" charset="-122"/>
              </a:rPr>
              <a:t>04</a:t>
            </a:r>
            <a:endParaRPr lang="zh-CN" altLang="en-US" sz="2400" dirty="0">
              <a:solidFill>
                <a:srgbClr val="C00000"/>
              </a:solidFill>
              <a:latin typeface="Microsoft YaHei" panose="020B0503020204020204" pitchFamily="34" charset="-122"/>
              <a:ea typeface="Microsoft YaHei" panose="020B0503020204020204" pitchFamily="34" charset="-122"/>
            </a:endParaRPr>
          </a:p>
        </p:txBody>
      </p:sp>
      <p:sp>
        <p:nvSpPr>
          <p:cNvPr id="19" name="文本框 18"/>
          <p:cNvSpPr txBox="1"/>
          <p:nvPr>
            <p:custDataLst>
              <p:tags r:id="rId11"/>
            </p:custDataLst>
          </p:nvPr>
        </p:nvSpPr>
        <p:spPr>
          <a:xfrm>
            <a:off x="703580" y="3773170"/>
            <a:ext cx="1824355" cy="583565"/>
          </a:xfrm>
          <a:prstGeom prst="rect">
            <a:avLst/>
          </a:prstGeom>
          <a:noFill/>
        </p:spPr>
        <p:txBody>
          <a:bodyPr wrap="square" rtlCol="0">
            <a:spAutoFit/>
          </a:bodyPr>
          <a:lstStyle/>
          <a:p>
            <a:pPr algn="ctr"/>
            <a:r>
              <a:rPr lang="en-US" altLang="zh-CN" sz="1600" b="1" dirty="0">
                <a:solidFill>
                  <a:srgbClr val="FF0000"/>
                </a:solidFill>
                <a:latin typeface="Microsoft YaHei" panose="020B0503020204020204" pitchFamily="34" charset="-122"/>
                <a:ea typeface="Microsoft YaHei" panose="020B0503020204020204" pitchFamily="34" charset="-122"/>
              </a:rPr>
              <a:t>Introduction to the Beamline</a:t>
            </a:r>
            <a:endParaRPr lang="en-US" altLang="zh-CN" sz="1600" b="1" dirty="0">
              <a:solidFill>
                <a:srgbClr val="FF0000"/>
              </a:solidFill>
              <a:latin typeface="Microsoft YaHei" panose="020B0503020204020204" pitchFamily="34" charset="-122"/>
              <a:ea typeface="Microsoft YaHei" panose="020B0503020204020204" pitchFamily="34" charset="-122"/>
            </a:endParaRPr>
          </a:p>
        </p:txBody>
      </p:sp>
      <p:sp>
        <p:nvSpPr>
          <p:cNvPr id="22" name="文本框 21"/>
          <p:cNvSpPr txBox="1"/>
          <p:nvPr>
            <p:custDataLst>
              <p:tags r:id="rId12"/>
            </p:custDataLst>
          </p:nvPr>
        </p:nvSpPr>
        <p:spPr>
          <a:xfrm>
            <a:off x="4745696" y="3769292"/>
            <a:ext cx="1613205" cy="583565"/>
          </a:xfrm>
          <a:prstGeom prst="rect">
            <a:avLst/>
          </a:prstGeom>
          <a:noFill/>
        </p:spPr>
        <p:txBody>
          <a:bodyPr wrap="square" rtlCol="0">
            <a:spAutoFit/>
          </a:bodyPr>
          <a:lstStyle/>
          <a:p>
            <a:pPr algn="ctr"/>
            <a:r>
              <a:rPr lang="en-US" altLang="zh-CN" sz="1600" b="1" dirty="0">
                <a:solidFill>
                  <a:schemeClr val="tx1"/>
                </a:solidFill>
                <a:latin typeface="Microsoft YaHei" panose="020B0503020204020204" pitchFamily="34" charset="-122"/>
                <a:ea typeface="Microsoft YaHei" panose="020B0503020204020204" pitchFamily="34" charset="-122"/>
              </a:rPr>
              <a:t>Research Examples</a:t>
            </a:r>
            <a:endParaRPr lang="en-US" altLang="zh-CN" sz="1600" b="1" dirty="0">
              <a:solidFill>
                <a:schemeClr val="tx1"/>
              </a:solidFill>
              <a:latin typeface="Microsoft YaHei" panose="020B0503020204020204" pitchFamily="34" charset="-122"/>
              <a:ea typeface="Microsoft YaHei" panose="020B0503020204020204" pitchFamily="34" charset="-122"/>
            </a:endParaRPr>
          </a:p>
        </p:txBody>
      </p:sp>
      <p:sp>
        <p:nvSpPr>
          <p:cNvPr id="28" name="文本框 27"/>
          <p:cNvSpPr txBox="1"/>
          <p:nvPr>
            <p:custDataLst>
              <p:tags r:id="rId13"/>
            </p:custDataLst>
          </p:nvPr>
        </p:nvSpPr>
        <p:spPr>
          <a:xfrm>
            <a:off x="6721576" y="3773102"/>
            <a:ext cx="1613205" cy="583565"/>
          </a:xfrm>
          <a:prstGeom prst="rect">
            <a:avLst/>
          </a:prstGeom>
          <a:noFill/>
        </p:spPr>
        <p:txBody>
          <a:bodyPr wrap="square" rtlCol="0">
            <a:spAutoFit/>
          </a:bodyPr>
          <a:lstStyle/>
          <a:p>
            <a:pPr algn="ctr"/>
            <a:r>
              <a:rPr lang="en-US" altLang="zh-CN" sz="1600" b="1" dirty="0">
                <a:solidFill>
                  <a:schemeClr val="tx1"/>
                </a:solidFill>
                <a:latin typeface="Microsoft YaHei" panose="020B0503020204020204" pitchFamily="34" charset="-122"/>
                <a:ea typeface="Microsoft YaHei" panose="020B0503020204020204" pitchFamily="34" charset="-122"/>
              </a:rPr>
              <a:t>Experiment Application</a:t>
            </a:r>
            <a:endParaRPr lang="en-US" altLang="zh-CN" sz="1600" b="1" dirty="0">
              <a:solidFill>
                <a:schemeClr val="tx1"/>
              </a:solidFill>
              <a:latin typeface="Microsoft YaHei" panose="020B0503020204020204" pitchFamily="34" charset="-122"/>
              <a:ea typeface="Microsoft YaHei" panose="020B0503020204020204" pitchFamily="34" charset="-122"/>
            </a:endParaRPr>
          </a:p>
        </p:txBody>
      </p:sp>
      <p:sp>
        <p:nvSpPr>
          <p:cNvPr id="33" name="文本框 32"/>
          <p:cNvSpPr txBox="1"/>
          <p:nvPr/>
        </p:nvSpPr>
        <p:spPr>
          <a:xfrm>
            <a:off x="2646680" y="1532890"/>
            <a:ext cx="4003675" cy="583565"/>
          </a:xfrm>
          <a:prstGeom prst="rect">
            <a:avLst/>
          </a:prstGeom>
          <a:noFill/>
        </p:spPr>
        <p:txBody>
          <a:bodyPr wrap="square" rtlCol="0">
            <a:spAutoFit/>
          </a:bodyPr>
          <a:lstStyle/>
          <a:p>
            <a:pPr algn="ctr"/>
            <a:r>
              <a:rPr lang="en-US" altLang="zh-CN" sz="3200" b="1" dirty="0">
                <a:solidFill>
                  <a:schemeClr val="tx1"/>
                </a:solidFill>
                <a:latin typeface="Microsoft YaHei" panose="020B0503020204020204" pitchFamily="34" charset="-122"/>
                <a:ea typeface="Microsoft YaHei" panose="020B0503020204020204" pitchFamily="34" charset="-122"/>
              </a:rPr>
              <a:t>Table of Contents</a:t>
            </a:r>
            <a:endParaRPr lang="en-US" altLang="zh-CN" sz="3200" b="1" dirty="0">
              <a:solidFill>
                <a:schemeClr val="tx1"/>
              </a:solidFill>
              <a:latin typeface="Microsoft YaHei" panose="020B0503020204020204" pitchFamily="34" charset="-122"/>
              <a:ea typeface="Microsoft YaHei" panose="020B0503020204020204" pitchFamily="34" charset="-122"/>
            </a:endParaRPr>
          </a:p>
        </p:txBody>
      </p:sp>
      <p:sp>
        <p:nvSpPr>
          <p:cNvPr id="3" name="文本框 2"/>
          <p:cNvSpPr txBox="1"/>
          <p:nvPr>
            <p:custDataLst>
              <p:tags r:id="rId14"/>
            </p:custDataLst>
          </p:nvPr>
        </p:nvSpPr>
        <p:spPr>
          <a:xfrm>
            <a:off x="2896235" y="3787775"/>
            <a:ext cx="1595120" cy="583565"/>
          </a:xfrm>
          <a:prstGeom prst="rect">
            <a:avLst/>
          </a:prstGeom>
          <a:noFill/>
        </p:spPr>
        <p:txBody>
          <a:bodyPr wrap="square" rtlCol="0" anchor="t">
            <a:spAutoFit/>
          </a:bodyPr>
          <a:p>
            <a:pPr algn="ctr">
              <a:buClrTx/>
              <a:buSzTx/>
              <a:buFontTx/>
            </a:pPr>
            <a:r>
              <a:rPr lang="en-US" altLang="zh-CN" sz="1600" b="1" dirty="0">
                <a:latin typeface="Microsoft YaHei" panose="020B0503020204020204" pitchFamily="34" charset="-122"/>
                <a:ea typeface="Microsoft YaHei" panose="020B0503020204020204" pitchFamily="34" charset="-122"/>
              </a:rPr>
              <a:t>Experimental </a:t>
            </a:r>
            <a:endParaRPr lang="en-US" altLang="zh-CN" sz="1600" b="1" dirty="0">
              <a:latin typeface="Microsoft YaHei" panose="020B0503020204020204" pitchFamily="34" charset="-122"/>
              <a:ea typeface="Microsoft YaHei" panose="020B0503020204020204" pitchFamily="34" charset="-122"/>
            </a:endParaRPr>
          </a:p>
          <a:p>
            <a:pPr algn="ctr">
              <a:buClrTx/>
              <a:buSzTx/>
              <a:buFontTx/>
            </a:pPr>
            <a:r>
              <a:rPr lang="en-US" altLang="zh-CN" sz="1600" b="1" dirty="0">
                <a:latin typeface="Microsoft YaHei" panose="020B0503020204020204" pitchFamily="34" charset="-122"/>
                <a:ea typeface="Microsoft YaHei" panose="020B0503020204020204" pitchFamily="34" charset="-122"/>
              </a:rPr>
              <a:t>Methods</a:t>
            </a:r>
            <a:endParaRPr lang="en-US" altLang="zh-CN" sz="1600" b="1" dirty="0">
              <a:latin typeface="Microsoft YaHei" panose="020B0503020204020204" pitchFamily="34" charset="-122"/>
              <a:ea typeface="Microsoft YaHei"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36976" y="2936722"/>
            <a:ext cx="4923265" cy="1409368"/>
          </a:xfrm>
          <a:prstGeom prst="rect">
            <a:avLst/>
          </a:prstGeom>
        </p:spPr>
      </p:pic>
      <p:sp>
        <p:nvSpPr>
          <p:cNvPr id="10" name="标题 1"/>
          <p:cNvSpPr txBox="1"/>
          <p:nvPr/>
        </p:nvSpPr>
        <p:spPr>
          <a:xfrm>
            <a:off x="1246713" y="365673"/>
            <a:ext cx="5715001" cy="8555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rPr>
              <a:t>Beamline Layout</a:t>
            </a:r>
            <a:endPar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endParaRPr>
          </a:p>
        </p:txBody>
      </p:sp>
      <p:pic>
        <p:nvPicPr>
          <p:cNvPr id="20" name="图片 19"/>
          <p:cNvPicPr>
            <a:picLocks noChangeAspect="1"/>
          </p:cNvPicPr>
          <p:nvPr/>
        </p:nvPicPr>
        <p:blipFill>
          <a:blip r:embed="rId3">
            <a:clrChange>
              <a:clrFrom>
                <a:srgbClr val="FFFFFF"/>
              </a:clrFrom>
              <a:clrTo>
                <a:srgbClr val="FFFFFF">
                  <a:alpha val="0"/>
                </a:srgbClr>
              </a:clrTo>
            </a:clrChange>
          </a:blip>
          <a:stretch>
            <a:fillRect/>
          </a:stretch>
        </p:blipFill>
        <p:spPr>
          <a:xfrm>
            <a:off x="-11430" y="2921482"/>
            <a:ext cx="4088057" cy="3866767"/>
          </a:xfrm>
          <a:prstGeom prst="rect">
            <a:avLst/>
          </a:prstGeom>
        </p:spPr>
      </p:pic>
      <p:sp>
        <p:nvSpPr>
          <p:cNvPr id="21" name="文本框 20"/>
          <p:cNvSpPr txBox="1"/>
          <p:nvPr/>
        </p:nvSpPr>
        <p:spPr>
          <a:xfrm>
            <a:off x="-42545" y="1258570"/>
            <a:ext cx="5390515" cy="1614805"/>
          </a:xfrm>
          <a:prstGeom prst="rect">
            <a:avLst/>
          </a:prstGeom>
          <a:noFill/>
        </p:spPr>
        <p:txBody>
          <a:bodyPr wrap="square">
            <a:spAutoFit/>
          </a:bodyPr>
          <a:lstStyle/>
          <a:p>
            <a:r>
              <a:rPr lang="en-US" altLang="zh-CN" sz="900" dirty="0">
                <a:latin typeface="Microsoft YaHei" panose="020B0503020204020204" pitchFamily="34" charset="-122"/>
                <a:ea typeface="Microsoft YaHei" panose="020B0503020204020204" pitchFamily="34" charset="-122"/>
              </a:rPr>
              <a:t>BL01B</a:t>
            </a:r>
            <a:r>
              <a:rPr lang="zh-CN" altLang="en-US" sz="900" dirty="0">
                <a:latin typeface="Microsoft YaHei" panose="020B0503020204020204" pitchFamily="34" charset="-122"/>
                <a:ea typeface="Microsoft YaHei" panose="020B0503020204020204" pitchFamily="34" charset="-122"/>
              </a:rPr>
              <a:t>：</a:t>
            </a:r>
            <a:r>
              <a:rPr lang="en-US" altLang="zh-CN" sz="900" dirty="0">
                <a:latin typeface="Microsoft YaHei" panose="020B0503020204020204" pitchFamily="34" charset="-122"/>
                <a:ea typeface="Microsoft YaHei" panose="020B0503020204020204" pitchFamily="34" charset="-122"/>
              </a:rPr>
              <a:t>Infrared Spectroscopy and Microscopy Imaging Beamline</a:t>
            </a:r>
            <a:endParaRPr lang="en-US" altLang="zh-CN" sz="900" dirty="0">
              <a:latin typeface="Microsoft YaHei" panose="020B0503020204020204" pitchFamily="34" charset="-122"/>
              <a:ea typeface="Microsoft YaHei" panose="020B0503020204020204" pitchFamily="34" charset="-122"/>
            </a:endParaRPr>
          </a:p>
          <a:p>
            <a:r>
              <a:rPr lang="en-US" altLang="zh-CN" sz="900" dirty="0">
                <a:latin typeface="Microsoft YaHei" panose="020B0503020204020204" pitchFamily="34" charset="-122"/>
                <a:ea typeface="Microsoft YaHei" panose="020B0503020204020204" pitchFamily="34" charset="-122"/>
              </a:rPr>
              <a:t>BL03U:   Combustion Beamline </a:t>
            </a:r>
            <a:endParaRPr lang="en-US" altLang="zh-CN" sz="900" dirty="0">
              <a:latin typeface="Microsoft YaHei" panose="020B0503020204020204" pitchFamily="34" charset="-122"/>
              <a:ea typeface="Microsoft YaHei" panose="020B0503020204020204" pitchFamily="34" charset="-122"/>
            </a:endParaRPr>
          </a:p>
          <a:p>
            <a:r>
              <a:rPr lang="en-US" altLang="zh-CN" sz="900" dirty="0">
                <a:latin typeface="Microsoft YaHei" panose="020B0503020204020204" pitchFamily="34" charset="-122"/>
                <a:ea typeface="Microsoft YaHei" panose="020B0503020204020204" pitchFamily="34" charset="-122"/>
              </a:rPr>
              <a:t>BL04B</a:t>
            </a:r>
            <a:r>
              <a:rPr lang="zh-CN" altLang="en-US" sz="900" dirty="0">
                <a:latin typeface="Microsoft YaHei" panose="020B0503020204020204" pitchFamily="34" charset="-122"/>
                <a:ea typeface="Microsoft YaHei" panose="020B0503020204020204" pitchFamily="34" charset="-122"/>
              </a:rPr>
              <a:t>：</a:t>
            </a:r>
            <a:r>
              <a:rPr lang="en-US" altLang="zh-CN" sz="900" dirty="0">
                <a:latin typeface="Microsoft YaHei" panose="020B0503020204020204" pitchFamily="34" charset="-122"/>
                <a:ea typeface="Microsoft YaHei" panose="020B0503020204020204" pitchFamily="34" charset="-122"/>
              </a:rPr>
              <a:t>Mass Spectrometer Endstation</a:t>
            </a:r>
            <a:endParaRPr lang="en-US" altLang="zh-CN" sz="900" dirty="0">
              <a:latin typeface="Microsoft YaHei" panose="020B0503020204020204" pitchFamily="34" charset="-122"/>
              <a:ea typeface="Microsoft YaHei" panose="020B0503020204020204" pitchFamily="34" charset="-122"/>
            </a:endParaRPr>
          </a:p>
          <a:p>
            <a:r>
              <a:rPr lang="en-US" altLang="zh-CN" sz="900" dirty="0">
                <a:latin typeface="Microsoft YaHei" panose="020B0503020204020204" pitchFamily="34" charset="-122"/>
                <a:ea typeface="Microsoft YaHei" panose="020B0503020204020204" pitchFamily="34" charset="-122"/>
              </a:rPr>
              <a:t>BL07W: Soft X - Ray Imaging Beamline</a:t>
            </a:r>
            <a:endParaRPr lang="en-US" altLang="zh-CN" sz="900" dirty="0">
              <a:latin typeface="Microsoft YaHei" panose="020B0503020204020204" pitchFamily="34" charset="-122"/>
              <a:ea typeface="Microsoft YaHei" panose="020B0503020204020204" pitchFamily="34" charset="-122"/>
            </a:endParaRPr>
          </a:p>
          <a:p>
            <a:r>
              <a:rPr lang="en-US" altLang="zh-CN" sz="900" dirty="0">
                <a:latin typeface="Microsoft YaHei" panose="020B0503020204020204" pitchFamily="34" charset="-122"/>
                <a:ea typeface="Microsoft YaHei" panose="020B0503020204020204" pitchFamily="34" charset="-122"/>
              </a:rPr>
              <a:t>BL08B:    Spectral Radiation Standards and Metrology Beamline</a:t>
            </a:r>
            <a:endParaRPr lang="en-US" altLang="zh-CN" sz="900" dirty="0">
              <a:latin typeface="Microsoft YaHei" panose="020B0503020204020204" pitchFamily="34" charset="-122"/>
              <a:ea typeface="Microsoft YaHei" panose="020B0503020204020204" pitchFamily="34" charset="-122"/>
            </a:endParaRPr>
          </a:p>
          <a:p>
            <a:r>
              <a:rPr lang="en-US" altLang="zh-CN" sz="900" dirty="0">
                <a:latin typeface="Microsoft YaHei" panose="020B0503020204020204" pitchFamily="34" charset="-122"/>
                <a:ea typeface="Microsoft YaHei" panose="020B0503020204020204" pitchFamily="34" charset="-122"/>
              </a:rPr>
              <a:t>BL09U:</a:t>
            </a:r>
            <a:r>
              <a:rPr lang="zh-CN" altLang="en-US" sz="900" dirty="0">
                <a:latin typeface="Microsoft YaHei" panose="020B0503020204020204" pitchFamily="34" charset="-122"/>
                <a:ea typeface="Microsoft YaHei" panose="020B0503020204020204" pitchFamily="34" charset="-122"/>
              </a:rPr>
              <a:t>  </a:t>
            </a:r>
            <a:r>
              <a:rPr lang="en-US" altLang="zh-CN" sz="900" dirty="0">
                <a:latin typeface="Microsoft YaHei" panose="020B0503020204020204" pitchFamily="34" charset="-122"/>
                <a:ea typeface="Microsoft YaHei" panose="020B0503020204020204" pitchFamily="34" charset="-122"/>
              </a:rPr>
              <a:t>Atomic and Molecular Physics Beamline</a:t>
            </a:r>
            <a:endParaRPr lang="en-US" altLang="zh-CN" sz="900" dirty="0">
              <a:latin typeface="Microsoft YaHei" panose="020B0503020204020204" pitchFamily="34" charset="-122"/>
              <a:ea typeface="Microsoft YaHei" panose="020B0503020204020204" pitchFamily="34" charset="-122"/>
            </a:endParaRPr>
          </a:p>
          <a:p>
            <a:r>
              <a:rPr lang="en-US" altLang="zh-CN" sz="900" dirty="0">
                <a:latin typeface="Microsoft YaHei" panose="020B0503020204020204" pitchFamily="34" charset="-122"/>
                <a:ea typeface="Microsoft YaHei" panose="020B0503020204020204" pitchFamily="34" charset="-122"/>
              </a:rPr>
              <a:t>BL10B:   Photoelectron Spectroscopy Beamline</a:t>
            </a:r>
            <a:endParaRPr lang="en-US" altLang="zh-CN" sz="900" dirty="0">
              <a:latin typeface="Microsoft YaHei" panose="020B0503020204020204" pitchFamily="34" charset="-122"/>
              <a:ea typeface="Microsoft YaHei" panose="020B0503020204020204" pitchFamily="34" charset="-122"/>
            </a:endParaRPr>
          </a:p>
          <a:p>
            <a:r>
              <a:rPr lang="en-US" altLang="zh-CN" sz="900" dirty="0">
                <a:latin typeface="Microsoft YaHei" panose="020B0503020204020204" pitchFamily="34" charset="-122"/>
                <a:ea typeface="Microsoft YaHei" panose="020B0503020204020204" pitchFamily="34" charset="-122"/>
              </a:rPr>
              <a:t>BL11U:   Catalysis and Surface Science </a:t>
            </a:r>
            <a:r>
              <a:rPr lang="en-US" altLang="zh-CN" sz="900" dirty="0">
                <a:latin typeface="Microsoft YaHei" panose="020B0503020204020204" pitchFamily="34" charset="-122"/>
                <a:ea typeface="Microsoft YaHei" panose="020B0503020204020204" pitchFamily="34" charset="-122"/>
                <a:sym typeface="+mn-ea"/>
              </a:rPr>
              <a:t>Beamline</a:t>
            </a:r>
            <a:endParaRPr lang="en-US" altLang="zh-CN" sz="900" dirty="0">
              <a:latin typeface="Microsoft YaHei" panose="020B0503020204020204" pitchFamily="34" charset="-122"/>
              <a:ea typeface="Microsoft YaHei" panose="020B0503020204020204" pitchFamily="34" charset="-122"/>
            </a:endParaRPr>
          </a:p>
          <a:p>
            <a:r>
              <a:rPr lang="en-US" altLang="zh-CN" sz="900" dirty="0">
                <a:latin typeface="Microsoft YaHei" panose="020B0503020204020204" pitchFamily="34" charset="-122"/>
                <a:ea typeface="Microsoft YaHei" panose="020B0503020204020204" pitchFamily="34" charset="-122"/>
              </a:rPr>
              <a:t>BL12B-ɑ: Soft X - Ray Magnetic Circular Dichroism  Beamline</a:t>
            </a:r>
            <a:endParaRPr lang="en-US" altLang="zh-CN" sz="900" dirty="0">
              <a:latin typeface="Microsoft YaHei" panose="020B0503020204020204" pitchFamily="34" charset="-122"/>
              <a:ea typeface="Microsoft YaHei" panose="020B0503020204020204" pitchFamily="34" charset="-122"/>
            </a:endParaRPr>
          </a:p>
          <a:p>
            <a:r>
              <a:rPr lang="en-US" altLang="zh-CN" sz="900" dirty="0">
                <a:latin typeface="Microsoft YaHei" panose="020B0503020204020204" pitchFamily="34" charset="-122"/>
                <a:ea typeface="Microsoft YaHei" panose="020B0503020204020204" pitchFamily="34" charset="-122"/>
              </a:rPr>
              <a:t>BL12B-ɓ: soft X-ray absorption spectra</a:t>
            </a:r>
            <a:endParaRPr lang="en-US" altLang="zh-CN" sz="900" dirty="0">
              <a:latin typeface="Microsoft YaHei" panose="020B0503020204020204" pitchFamily="34" charset="-122"/>
              <a:ea typeface="Microsoft YaHei" panose="020B0503020204020204" pitchFamily="34" charset="-122"/>
            </a:endParaRPr>
          </a:p>
          <a:p>
            <a:r>
              <a:rPr lang="en-US" altLang="zh-CN" sz="900" b="1" dirty="0">
                <a:solidFill>
                  <a:srgbClr val="FF0000"/>
                </a:solidFill>
                <a:latin typeface="Microsoft YaHei" panose="020B0503020204020204" pitchFamily="34" charset="-122"/>
                <a:ea typeface="Microsoft YaHei" panose="020B0503020204020204" pitchFamily="34" charset="-122"/>
              </a:rPr>
              <a:t>BL13U:  Angle-resolved photoemission spectroscopy(ARPES) </a:t>
            </a:r>
            <a:r>
              <a:rPr lang="en-US" altLang="zh-CN" sz="900" b="1" dirty="0">
                <a:solidFill>
                  <a:srgbClr val="FF0000"/>
                </a:solidFill>
                <a:latin typeface="Microsoft YaHei" panose="020B0503020204020204" pitchFamily="34" charset="-122"/>
                <a:ea typeface="Microsoft YaHei" panose="020B0503020204020204" pitchFamily="34" charset="-122"/>
                <a:sym typeface="+mn-ea"/>
              </a:rPr>
              <a:t>Beamline</a:t>
            </a:r>
            <a:endParaRPr lang="en-US" altLang="zh-CN" sz="900" b="1" dirty="0">
              <a:solidFill>
                <a:srgbClr val="FF0000"/>
              </a:solidFill>
              <a:latin typeface="Microsoft YaHei" panose="020B0503020204020204" pitchFamily="34" charset="-122"/>
              <a:ea typeface="Microsoft YaHei" panose="020B0503020204020204" pitchFamily="34" charset="-122"/>
            </a:endParaRPr>
          </a:p>
        </p:txBody>
      </p:sp>
      <p:sp>
        <p:nvSpPr>
          <p:cNvPr id="23" name="矩形 22"/>
          <p:cNvSpPr/>
          <p:nvPr/>
        </p:nvSpPr>
        <p:spPr>
          <a:xfrm rot="19035315">
            <a:off x="1754042" y="3810734"/>
            <a:ext cx="607306" cy="183103"/>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p:cNvSpPr/>
          <p:nvPr/>
        </p:nvSpPr>
        <p:spPr>
          <a:xfrm>
            <a:off x="4600136" y="3192525"/>
            <a:ext cx="2954215" cy="1161597"/>
          </a:xfrm>
          <a:prstGeom prst="round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a:blip r:embed="rId4">
            <a:clrChange>
              <a:clrFrom>
                <a:srgbClr val="FFFFFF"/>
              </a:clrFrom>
              <a:clrTo>
                <a:srgbClr val="FFFFFF">
                  <a:alpha val="0"/>
                </a:srgbClr>
              </a:clrTo>
            </a:clrChange>
          </a:blip>
          <a:stretch>
            <a:fillRect/>
          </a:stretch>
        </p:blipFill>
        <p:spPr>
          <a:xfrm>
            <a:off x="3460750" y="1400810"/>
            <a:ext cx="5776595" cy="1117600"/>
          </a:xfrm>
          <a:prstGeom prst="rect">
            <a:avLst/>
          </a:prstGeom>
        </p:spPr>
      </p:pic>
      <p:sp>
        <p:nvSpPr>
          <p:cNvPr id="26" name="文本框 25"/>
          <p:cNvSpPr txBox="1"/>
          <p:nvPr/>
        </p:nvSpPr>
        <p:spPr>
          <a:xfrm>
            <a:off x="4548505" y="6484620"/>
            <a:ext cx="4512945" cy="368300"/>
          </a:xfrm>
          <a:prstGeom prst="rect">
            <a:avLst/>
          </a:prstGeom>
          <a:noFill/>
        </p:spPr>
        <p:txBody>
          <a:bodyPr wrap="square">
            <a:spAutoFit/>
          </a:bodyPr>
          <a:lstStyle/>
          <a:p>
            <a:r>
              <a:rPr lang="en-US" altLang="zh-CN" sz="900" dirty="0"/>
              <a:t> "meV Energy-Resolved Vacuum Ultraviolet Beamline of Hefei Light Source" by Zhu Suyun, Zhang Guobin, et al., published in Volume 35 of Nuclear Techniques, pages 241 - 244 (2012).</a:t>
            </a:r>
            <a:endParaRPr lang="en-US" altLang="zh-CN" sz="900" dirty="0"/>
          </a:p>
        </p:txBody>
      </p:sp>
      <mc:AlternateContent xmlns:mc="http://schemas.openxmlformats.org/markup-compatibility/2006">
        <mc:Choice xmlns:a14="http://schemas.microsoft.com/office/drawing/2010/main" Requires="a14">
          <p:sp>
            <p:nvSpPr>
              <p:cNvPr id="27" name="文本框 26"/>
              <p:cNvSpPr txBox="1"/>
              <p:nvPr/>
            </p:nvSpPr>
            <p:spPr>
              <a:xfrm>
                <a:off x="4617085" y="4578985"/>
                <a:ext cx="4372610" cy="1800860"/>
              </a:xfrm>
              <a:prstGeom prst="rect">
                <a:avLst/>
              </a:prstGeom>
              <a:noFill/>
            </p:spPr>
            <p:txBody>
              <a:bodyPr wrap="square">
                <a:spAutoFit/>
              </a:bodyPr>
              <a:lstStyle/>
              <a:p>
                <a:pPr indent="0" algn="l" fontAlgn="auto">
                  <a:spcBef>
                    <a:spcPts val="600"/>
                  </a:spcBef>
                  <a:buClrTx/>
                  <a:buSzTx/>
                  <a:buNone/>
                </a:pPr>
                <a:r>
                  <a:rPr lang="en-US" altLang="zh-CN" sz="1400" b="1" i="0" dirty="0">
                    <a:latin typeface="Microsoft YaHei" panose="020B0503020204020204" pitchFamily="34" charset="-122"/>
                    <a:ea typeface="Microsoft YaHei" panose="020B0503020204020204" pitchFamily="34" charset="-122"/>
                  </a:rPr>
                  <a:t>Energy Range：7-45 eV</a:t>
                </a:r>
                <a:endParaRPr lang="en-US" altLang="zh-CN" sz="1400" b="1" i="0" dirty="0">
                  <a:latin typeface="Microsoft YaHei" panose="020B0503020204020204" pitchFamily="34" charset="-122"/>
                  <a:ea typeface="Microsoft YaHei" panose="020B0503020204020204" pitchFamily="34" charset="-122"/>
                </a:endParaRPr>
              </a:p>
              <a:p>
                <a:pPr indent="0" algn="l" fontAlgn="auto">
                  <a:spcBef>
                    <a:spcPts val="600"/>
                  </a:spcBef>
                  <a:buClrTx/>
                  <a:buSzTx/>
                  <a:buNone/>
                </a:pPr>
                <a:r>
                  <a:rPr lang="en-US" altLang="zh-CN" sz="1400" b="1" i="0" dirty="0">
                    <a:latin typeface="Microsoft YaHei" panose="020B0503020204020204" pitchFamily="34" charset="-122"/>
                    <a:ea typeface="Microsoft YaHei" panose="020B0503020204020204" pitchFamily="34" charset="-122"/>
                  </a:rPr>
                  <a:t>Polarization: Horizontal, Vertical, Left - Handed Circular, Right - Handed Circular</a:t>
                </a:r>
                <a:endParaRPr lang="en-US" altLang="zh-CN" sz="1400" b="1" i="0" dirty="0">
                  <a:latin typeface="Microsoft YaHei" panose="020B0503020204020204" pitchFamily="34" charset="-122"/>
                  <a:ea typeface="Microsoft YaHei" panose="020B0503020204020204" pitchFamily="34" charset="-122"/>
                </a:endParaRPr>
              </a:p>
              <a:p>
                <a:pPr indent="0" algn="l" fontAlgn="auto">
                  <a:spcBef>
                    <a:spcPts val="600"/>
                  </a:spcBef>
                  <a:buClrTx/>
                  <a:buSzTx/>
                  <a:buNone/>
                </a:pPr>
                <a:r>
                  <a:rPr lang="en-US" altLang="zh-CN" sz="1400" b="1" i="0" dirty="0">
                    <a:latin typeface="Microsoft YaHei" panose="020B0503020204020204" pitchFamily="34" charset="-122"/>
                    <a:ea typeface="Microsoft YaHei" panose="020B0503020204020204" pitchFamily="34" charset="-122"/>
                  </a:rPr>
                  <a:t>Energy Resolution:（E/</a:t>
                </a:r>
                <a:r>
                  <a:rPr lang="en-US" altLang="zh-CN" sz="1600" b="1" i="0" dirty="0">
                    <a:latin typeface="Microsoft YaHei" panose="020B0503020204020204" pitchFamily="34" charset="-122"/>
                    <a:ea typeface="Microsoft YaHei" panose="020B0503020204020204" pitchFamily="34" charset="-122"/>
                  </a:rPr>
                  <a:t>△</a:t>
                </a:r>
                <a:r>
                  <a:rPr lang="en-US" altLang="zh-CN" sz="1400" b="1" i="0" dirty="0">
                    <a:latin typeface="Microsoft YaHei" panose="020B0503020204020204" pitchFamily="34" charset="-122"/>
                    <a:ea typeface="Microsoft YaHei" panose="020B0503020204020204" pitchFamily="34" charset="-122"/>
                  </a:rPr>
                  <a:t>E）10000 @14.6 eV</a:t>
                </a:r>
                <a:endParaRPr lang="en-US" altLang="zh-CN" sz="1400" b="1" i="0" dirty="0">
                  <a:latin typeface="Microsoft YaHei" panose="020B0503020204020204" pitchFamily="34" charset="-122"/>
                  <a:ea typeface="Microsoft YaHei" panose="020B0503020204020204" pitchFamily="34" charset="-122"/>
                </a:endParaRPr>
              </a:p>
              <a:p>
                <a:pPr indent="0" algn="l" fontAlgn="auto">
                  <a:spcBef>
                    <a:spcPts val="600"/>
                  </a:spcBef>
                  <a:buClrTx/>
                  <a:buSzTx/>
                  <a:buNone/>
                </a:pPr>
                <a:r>
                  <a:rPr lang="en-US" altLang="zh-CN" sz="1400" b="1" i="0" dirty="0">
                    <a:latin typeface="Microsoft YaHei" panose="020B0503020204020204" pitchFamily="34" charset="-122"/>
                    <a:ea typeface="Microsoft YaHei" panose="020B0503020204020204" pitchFamily="34" charset="-122"/>
                  </a:rPr>
                  <a:t>Photon Flux：&gt; 1011phs/s @ 300 mA</a:t>
                </a:r>
                <a:endParaRPr lang="en-US" altLang="zh-CN" sz="1400" b="1" i="0" dirty="0">
                  <a:latin typeface="Microsoft YaHei" panose="020B0503020204020204" pitchFamily="34" charset="-122"/>
                  <a:ea typeface="Microsoft YaHei" panose="020B0503020204020204" pitchFamily="34" charset="-122"/>
                </a:endParaRPr>
              </a:p>
              <a:p>
                <a:pPr indent="0" algn="l" fontAlgn="auto">
                  <a:spcBef>
                    <a:spcPts val="600"/>
                  </a:spcBef>
                  <a:buClrTx/>
                  <a:buSzTx/>
                  <a:buNone/>
                </a:pPr>
                <a:r>
                  <a:rPr lang="en-US" altLang="zh-CN" sz="1400" b="1" i="0" dirty="0">
                    <a:latin typeface="Microsoft YaHei" panose="020B0503020204020204" pitchFamily="34" charset="-122"/>
                    <a:ea typeface="Microsoft YaHei" panose="020B0503020204020204" pitchFamily="34" charset="-122"/>
                  </a:rPr>
                  <a:t>Beam Spot Size：（H×V）0.3 mm </a:t>
                </a:r>
                <a14:m>
                  <m:oMath xmlns:m="http://schemas.openxmlformats.org/officeDocument/2006/math">
                    <m:r>
                      <a:rPr lang="en-US" altLang="zh-CN" sz="1400" b="1" dirty="0">
                        <a:latin typeface="Microsoft YaHei" panose="020B0503020204020204" pitchFamily="34" charset="-122"/>
                        <a:ea typeface="Microsoft YaHei" panose="020B0503020204020204" pitchFamily="34" charset="-122"/>
                      </a:rPr>
                      <m:t>×</m:t>
                    </m:r>
                  </m:oMath>
                </a14:m>
                <a:r>
                  <a:rPr lang="en-US" altLang="zh-CN" sz="1400" b="1" i="0" dirty="0">
                    <a:latin typeface="Microsoft YaHei" panose="020B0503020204020204" pitchFamily="34" charset="-122"/>
                    <a:ea typeface="Microsoft YaHei" panose="020B0503020204020204" pitchFamily="34" charset="-122"/>
                  </a:rPr>
                  <a:t>0.3 mm</a:t>
                </a:r>
                <a:endParaRPr lang="en-US" altLang="zh-CN" sz="1400" b="1" i="0" dirty="0">
                  <a:latin typeface="Microsoft YaHei" panose="020B0503020204020204" pitchFamily="34" charset="-122"/>
                  <a:ea typeface="Microsoft YaHei" panose="020B0503020204020204" pitchFamily="34" charset="-122"/>
                </a:endParaRPr>
              </a:p>
            </p:txBody>
          </p:sp>
        </mc:Choice>
        <mc:Fallback>
          <p:sp>
            <p:nvSpPr>
              <p:cNvPr id="27" name="文本框 26"/>
              <p:cNvSpPr txBox="1">
                <a:spLocks noRot="1" noChangeAspect="1" noMove="1" noResize="1" noEditPoints="1" noAdjustHandles="1" noChangeArrowheads="1" noChangeShapeType="1" noTextEdit="1"/>
              </p:cNvSpPr>
              <p:nvPr/>
            </p:nvSpPr>
            <p:spPr>
              <a:xfrm>
                <a:off x="4617085" y="4578985"/>
                <a:ext cx="4372610" cy="1800860"/>
              </a:xfrm>
              <a:prstGeom prst="rect">
                <a:avLst/>
              </a:prstGeom>
              <a:blipFill rotWithShape="1">
                <a:blip r:embed="rId5"/>
                <a:stretch>
                  <a:fillRect/>
                </a:stretch>
              </a:blipFill>
            </p:spPr>
            <p:txBody>
              <a:bodyPr/>
              <a:lstStyle/>
              <a:p>
                <a:r>
                  <a:rPr lang="zh-CN" altLang="en-US">
                    <a:noFill/>
                  </a:rPr>
                  <a:t> </a:t>
                </a:r>
              </a:p>
            </p:txBody>
          </p:sp>
        </mc:Fallback>
      </mc:AlternateContent>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1183106" y="276128"/>
            <a:ext cx="5715001" cy="8555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rPr>
              <a:t>Experimental Station Layout</a:t>
            </a:r>
            <a:endPar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endParaRPr>
          </a:p>
        </p:txBody>
      </p:sp>
      <p:sp>
        <p:nvSpPr>
          <p:cNvPr id="5" name="矩形 4"/>
          <p:cNvSpPr/>
          <p:nvPr/>
        </p:nvSpPr>
        <p:spPr>
          <a:xfrm>
            <a:off x="4679486" y="4681361"/>
            <a:ext cx="4598916" cy="2168525"/>
          </a:xfrm>
          <a:prstGeom prst="rect">
            <a:avLst/>
          </a:prstGeom>
        </p:spPr>
        <p:txBody>
          <a:bodyPr wrap="square">
            <a:spAutoFit/>
          </a:bodyPr>
          <a:lstStyle/>
          <a:p>
            <a:pPr>
              <a:lnSpc>
                <a:spcPct val="150000"/>
              </a:lnSpc>
            </a:pPr>
            <a:r>
              <a:rPr lang="en-US" altLang="zh-CN" sz="1000" b="1" i="0" dirty="0">
                <a:effectLst/>
                <a:latin typeface="Microsoft YaHei" panose="020B0503020204020204" pitchFamily="34" charset="-122"/>
                <a:ea typeface="Microsoft YaHei" panose="020B0503020204020204" pitchFamily="34" charset="-122"/>
              </a:rPr>
              <a:t>Analysis Chamber: Angle-resolved Photoemission Spectroscopy, Spin-resolved Photoemission Spectroscopy</a:t>
            </a:r>
            <a:endParaRPr lang="en-US" altLang="zh-CN" sz="1000" b="1" i="0" dirty="0">
              <a:effectLst/>
              <a:latin typeface="Microsoft YaHei" panose="020B0503020204020204" pitchFamily="34" charset="-122"/>
              <a:ea typeface="Microsoft YaHei" panose="020B0503020204020204" pitchFamily="34" charset="-122"/>
            </a:endParaRPr>
          </a:p>
          <a:p>
            <a:pPr>
              <a:lnSpc>
                <a:spcPct val="150000"/>
              </a:lnSpc>
            </a:pPr>
            <a:r>
              <a:rPr lang="en-US" altLang="zh-CN" sz="1000" b="1" i="0" dirty="0">
                <a:effectLst/>
                <a:latin typeface="Microsoft YaHei" panose="020B0503020204020204" pitchFamily="34" charset="-122"/>
                <a:ea typeface="Microsoft YaHei" panose="020B0503020204020204" pitchFamily="34" charset="-122"/>
              </a:rPr>
              <a:t>Preparation Chamber: Alkali Metal Evaporation, LEED Surface Morphology Characterization</a:t>
            </a:r>
            <a:endParaRPr lang="en-US" altLang="zh-CN" sz="1000" b="1" i="0" dirty="0">
              <a:effectLst/>
              <a:latin typeface="Microsoft YaHei" panose="020B0503020204020204" pitchFamily="34" charset="-122"/>
              <a:ea typeface="Microsoft YaHei" panose="020B0503020204020204" pitchFamily="34" charset="-122"/>
            </a:endParaRPr>
          </a:p>
          <a:p>
            <a:pPr>
              <a:lnSpc>
                <a:spcPct val="150000"/>
              </a:lnSpc>
            </a:pPr>
            <a:r>
              <a:rPr lang="en-US" altLang="zh-CN" sz="1000" b="1" i="0" dirty="0">
                <a:effectLst/>
                <a:latin typeface="Microsoft YaHei" panose="020B0503020204020204" pitchFamily="34" charset="-122"/>
                <a:ea typeface="Microsoft YaHei" panose="020B0503020204020204" pitchFamily="34" charset="-122"/>
              </a:rPr>
              <a:t>Sample Processing Chamber: In-situ Thin Film Growth, Sample Surface Argon Etching and Annealing</a:t>
            </a:r>
            <a:endParaRPr lang="en-US" altLang="zh-CN" sz="1000" b="1" i="0" dirty="0">
              <a:effectLst/>
              <a:latin typeface="Microsoft YaHei" panose="020B0503020204020204" pitchFamily="34" charset="-122"/>
              <a:ea typeface="Microsoft YaHei" panose="020B0503020204020204" pitchFamily="34" charset="-122"/>
            </a:endParaRPr>
          </a:p>
          <a:p>
            <a:pPr>
              <a:lnSpc>
                <a:spcPct val="150000"/>
              </a:lnSpc>
            </a:pPr>
            <a:r>
              <a:rPr lang="en-US" altLang="zh-CN" sz="1000" b="1" i="0" dirty="0">
                <a:effectLst/>
                <a:latin typeface="Microsoft YaHei" panose="020B0503020204020204" pitchFamily="34" charset="-122"/>
                <a:ea typeface="Microsoft YaHei" panose="020B0503020204020204" pitchFamily="34" charset="-122"/>
              </a:rPr>
              <a:t>Suitcase: Ultra-high Vacuum Sample Transfer Testing</a:t>
            </a:r>
            <a:endParaRPr lang="en-US" altLang="zh-CN" sz="1000" b="1" i="0" dirty="0">
              <a:effectLst/>
              <a:latin typeface="Microsoft YaHei" panose="020B0503020204020204" pitchFamily="34" charset="-122"/>
              <a:ea typeface="Microsoft YaHei" panose="020B0503020204020204" pitchFamily="34" charset="-122"/>
            </a:endParaRPr>
          </a:p>
          <a:p>
            <a:pPr>
              <a:lnSpc>
                <a:spcPct val="150000"/>
              </a:lnSpc>
            </a:pPr>
            <a:r>
              <a:rPr lang="en-US" altLang="zh-CN" sz="1000" b="1" i="0" dirty="0">
                <a:effectLst/>
                <a:latin typeface="Microsoft YaHei" panose="020B0503020204020204" pitchFamily="34" charset="-122"/>
                <a:ea typeface="Microsoft YaHei" panose="020B0503020204020204" pitchFamily="34" charset="-122"/>
              </a:rPr>
              <a:t>Glove Box: Preparation of Samples of Air-sensitive Materials</a:t>
            </a:r>
            <a:endParaRPr lang="en-US" altLang="zh-CN" sz="1000" b="1" i="0" dirty="0">
              <a:effectLst/>
              <a:latin typeface="Microsoft YaHei" panose="020B0503020204020204" pitchFamily="34" charset="-122"/>
              <a:ea typeface="Microsoft YaHei" panose="020B0503020204020204" pitchFamily="34" charset="-122"/>
            </a:endParaRPr>
          </a:p>
          <a:p>
            <a:pPr>
              <a:lnSpc>
                <a:spcPct val="150000"/>
              </a:lnSpc>
            </a:pPr>
            <a:r>
              <a:rPr lang="en-US" altLang="zh-CN" sz="1000" b="1" i="0" dirty="0">
                <a:effectLst/>
                <a:latin typeface="Microsoft YaHei" panose="020B0503020204020204" pitchFamily="34" charset="-122"/>
                <a:ea typeface="Microsoft YaHei" panose="020B0503020204020204" pitchFamily="34" charset="-122"/>
              </a:rPr>
              <a:t>Standard Flag-type Sample Holder</a:t>
            </a:r>
            <a:endParaRPr lang="en-US" altLang="zh-CN" sz="1000" b="1" i="0" dirty="0">
              <a:effectLst/>
              <a:latin typeface="Microsoft YaHei" panose="020B0503020204020204" pitchFamily="34" charset="-122"/>
              <a:ea typeface="Microsoft YaHei" panose="020B0503020204020204" pitchFamily="34" charset="-122"/>
            </a:endParaRPr>
          </a:p>
        </p:txBody>
      </p:sp>
      <p:sp>
        <p:nvSpPr>
          <p:cNvPr id="23" name="文本框 22"/>
          <p:cNvSpPr txBox="1"/>
          <p:nvPr/>
        </p:nvSpPr>
        <p:spPr>
          <a:xfrm>
            <a:off x="4077682" y="826581"/>
            <a:ext cx="1417739" cy="398780"/>
          </a:xfrm>
          <a:prstGeom prst="rect">
            <a:avLst/>
          </a:prstGeom>
          <a:noFill/>
        </p:spPr>
        <p:txBody>
          <a:bodyPr wrap="square" rtlCol="0">
            <a:spAutoFit/>
          </a:bodyPr>
          <a:lstStyle/>
          <a:p>
            <a:pPr algn="ctr"/>
            <a:r>
              <a:rPr lang="en-US" altLang="zh-CN" sz="1000" b="1" dirty="0">
                <a:latin typeface="Microsoft YaHei" panose="020B0503020204020204" pitchFamily="34" charset="-122"/>
                <a:ea typeface="Microsoft YaHei" panose="020B0503020204020204" pitchFamily="34" charset="-122"/>
              </a:rPr>
              <a:t>Transfer </a:t>
            </a:r>
            <a:endParaRPr lang="en-US" altLang="zh-CN" sz="1000" b="1" dirty="0">
              <a:latin typeface="Microsoft YaHei" panose="020B0503020204020204" pitchFamily="34" charset="-122"/>
              <a:ea typeface="Microsoft YaHei" panose="020B0503020204020204" pitchFamily="34" charset="-122"/>
            </a:endParaRPr>
          </a:p>
          <a:p>
            <a:pPr algn="ctr"/>
            <a:r>
              <a:rPr lang="en-US" altLang="zh-CN" sz="1000" b="1" dirty="0">
                <a:latin typeface="Microsoft YaHei" panose="020B0503020204020204" pitchFamily="34" charset="-122"/>
                <a:ea typeface="Microsoft YaHei" panose="020B0503020204020204" pitchFamily="34" charset="-122"/>
              </a:rPr>
              <a:t>Chamber</a:t>
            </a:r>
            <a:endParaRPr lang="en-US" altLang="zh-CN" sz="1000" b="1" dirty="0">
              <a:latin typeface="Microsoft YaHei" panose="020B0503020204020204" pitchFamily="34" charset="-122"/>
              <a:ea typeface="Microsoft YaHei" panose="020B0503020204020204" pitchFamily="34" charset="-122"/>
            </a:endParaRPr>
          </a:p>
        </p:txBody>
      </p:sp>
      <p:sp>
        <p:nvSpPr>
          <p:cNvPr id="28" name="文本框 27"/>
          <p:cNvSpPr txBox="1"/>
          <p:nvPr/>
        </p:nvSpPr>
        <p:spPr>
          <a:xfrm>
            <a:off x="5284470" y="745490"/>
            <a:ext cx="2239010" cy="429895"/>
          </a:xfrm>
          <a:prstGeom prst="rect">
            <a:avLst/>
          </a:prstGeom>
          <a:noFill/>
        </p:spPr>
        <p:txBody>
          <a:bodyPr wrap="square" rtlCol="0">
            <a:spAutoFit/>
          </a:bodyPr>
          <a:lstStyle/>
          <a:p>
            <a:pPr algn="ctr"/>
            <a:r>
              <a:rPr lang="en-US" altLang="zh-CN" sz="1000" b="1" dirty="0">
                <a:latin typeface="Microsoft YaHei" panose="020B0503020204020204" pitchFamily="34" charset="-122"/>
                <a:ea typeface="Microsoft YaHei" panose="020B0503020204020204" pitchFamily="34" charset="-122"/>
              </a:rPr>
              <a:t>Loading Chamber</a:t>
            </a:r>
            <a:r>
              <a:rPr lang="en-US" altLang="zh-CN" sz="1200" b="1" dirty="0">
                <a:latin typeface="Microsoft YaHei" panose="020B0503020204020204" pitchFamily="34" charset="-122"/>
                <a:ea typeface="Microsoft YaHei" panose="020B0503020204020204" pitchFamily="34" charset="-122"/>
              </a:rPr>
              <a:t> </a:t>
            </a:r>
            <a:endParaRPr lang="en-US" altLang="zh-CN" sz="1200" b="1" dirty="0">
              <a:latin typeface="Microsoft YaHei" panose="020B0503020204020204" pitchFamily="34" charset="-122"/>
              <a:ea typeface="Microsoft YaHei" panose="020B0503020204020204" pitchFamily="34" charset="-122"/>
            </a:endParaRPr>
          </a:p>
          <a:p>
            <a:pPr algn="ctr"/>
            <a:r>
              <a:rPr lang="en-US" altLang="zh-CN" sz="1000" b="1" dirty="0">
                <a:latin typeface="Microsoft YaHei" panose="020B0503020204020204" pitchFamily="34" charset="-122"/>
                <a:ea typeface="Microsoft YaHei" panose="020B0503020204020204" pitchFamily="34" charset="-122"/>
              </a:rPr>
              <a:t>/Suitcase Connection Chamber</a:t>
            </a:r>
            <a:endParaRPr lang="en-US" altLang="zh-CN" sz="1200" b="1" dirty="0">
              <a:latin typeface="Microsoft YaHei" panose="020B0503020204020204" pitchFamily="34" charset="-122"/>
              <a:ea typeface="Microsoft YaHei" panose="020B0503020204020204" pitchFamily="34" charset="-122"/>
            </a:endParaRPr>
          </a:p>
        </p:txBody>
      </p:sp>
      <p:grpSp>
        <p:nvGrpSpPr>
          <p:cNvPr id="3" name="组合 2"/>
          <p:cNvGrpSpPr/>
          <p:nvPr/>
        </p:nvGrpSpPr>
        <p:grpSpPr>
          <a:xfrm>
            <a:off x="-197142" y="1094537"/>
            <a:ext cx="8133127" cy="3463963"/>
            <a:chOff x="-197142" y="1094537"/>
            <a:chExt cx="8133127" cy="3463963"/>
          </a:xfrm>
        </p:grpSpPr>
        <p:pic>
          <p:nvPicPr>
            <p:cNvPr id="2" name="图片 1"/>
            <p:cNvPicPr>
              <a:picLocks noChangeAspect="1"/>
            </p:cNvPicPr>
            <p:nvPr/>
          </p:nvPicPr>
          <p:blipFill>
            <a:blip r:embed="rId1"/>
            <a:stretch>
              <a:fillRect/>
            </a:stretch>
          </p:blipFill>
          <p:spPr>
            <a:xfrm>
              <a:off x="1057013" y="1203418"/>
              <a:ext cx="6878972" cy="3255227"/>
            </a:xfrm>
            <a:prstGeom prst="rect">
              <a:avLst/>
            </a:prstGeom>
          </p:spPr>
        </p:pic>
        <p:cxnSp>
          <p:nvCxnSpPr>
            <p:cNvPr id="10" name="直接连接符 9"/>
            <p:cNvCxnSpPr/>
            <p:nvPr/>
          </p:nvCxnSpPr>
          <p:spPr>
            <a:xfrm flipV="1">
              <a:off x="511728" y="2994870"/>
              <a:ext cx="1753300" cy="43413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97142" y="3443680"/>
              <a:ext cx="1417739" cy="429895"/>
            </a:xfrm>
            <a:prstGeom prst="rect">
              <a:avLst/>
            </a:prstGeom>
            <a:noFill/>
          </p:spPr>
          <p:txBody>
            <a:bodyPr wrap="square" rtlCol="0">
              <a:spAutoFit/>
            </a:bodyPr>
            <a:lstStyle/>
            <a:p>
              <a:pPr algn="ctr"/>
              <a:r>
                <a:rPr lang="en-US" altLang="zh-CN" sz="1000" b="1" dirty="0">
                  <a:latin typeface="Microsoft YaHei" panose="020B0503020204020204" pitchFamily="34" charset="-122"/>
                  <a:ea typeface="Microsoft YaHei" panose="020B0503020204020204" pitchFamily="34" charset="-122"/>
                </a:rPr>
                <a:t>VLEED </a:t>
              </a:r>
              <a:endParaRPr lang="en-US" altLang="zh-CN" sz="1000" b="1" dirty="0">
                <a:latin typeface="Microsoft YaHei" panose="020B0503020204020204" pitchFamily="34" charset="-122"/>
                <a:ea typeface="Microsoft YaHei" panose="020B0503020204020204" pitchFamily="34" charset="-122"/>
              </a:endParaRPr>
            </a:p>
            <a:p>
              <a:pPr algn="ctr"/>
              <a:r>
                <a:rPr lang="en-US" altLang="zh-CN" sz="1000" b="1" dirty="0">
                  <a:latin typeface="Microsoft YaHei" panose="020B0503020204020204" pitchFamily="34" charset="-122"/>
                  <a:ea typeface="Microsoft YaHei" panose="020B0503020204020204" pitchFamily="34" charset="-122"/>
                </a:rPr>
                <a:t>Spin Detector</a:t>
              </a:r>
              <a:r>
                <a:rPr lang="en-US" altLang="zh-CN" sz="1200" b="1" dirty="0">
                  <a:latin typeface="Microsoft YaHei" panose="020B0503020204020204" pitchFamily="34" charset="-122"/>
                  <a:ea typeface="Microsoft YaHei" panose="020B0503020204020204" pitchFamily="34" charset="-122"/>
                </a:rPr>
                <a:t> </a:t>
              </a:r>
              <a:endParaRPr lang="zh-CN" altLang="en-US" sz="1200" b="1" dirty="0">
                <a:latin typeface="Microsoft YaHei" panose="020B0503020204020204" pitchFamily="34" charset="-122"/>
                <a:ea typeface="Microsoft YaHei" panose="020B0503020204020204" pitchFamily="34" charset="-122"/>
              </a:endParaRPr>
            </a:p>
          </p:txBody>
        </p:sp>
        <p:sp>
          <p:nvSpPr>
            <p:cNvPr id="12" name="文本框 11"/>
            <p:cNvSpPr txBox="1"/>
            <p:nvPr/>
          </p:nvSpPr>
          <p:spPr>
            <a:xfrm>
              <a:off x="-113252" y="2193959"/>
              <a:ext cx="1417739" cy="429895"/>
            </a:xfrm>
            <a:prstGeom prst="rect">
              <a:avLst/>
            </a:prstGeom>
            <a:noFill/>
          </p:spPr>
          <p:txBody>
            <a:bodyPr wrap="square" rtlCol="0">
              <a:spAutoFit/>
            </a:bodyPr>
            <a:lstStyle/>
            <a:p>
              <a:pPr algn="ctr"/>
              <a:r>
                <a:rPr lang="en-US" altLang="zh-CN" sz="1000" b="1" dirty="0">
                  <a:latin typeface="Microsoft YaHei" panose="020B0503020204020204" pitchFamily="34" charset="-122"/>
                  <a:ea typeface="Microsoft YaHei" panose="020B0503020204020204" pitchFamily="34" charset="-122"/>
                </a:rPr>
                <a:t>DA30L</a:t>
              </a:r>
              <a:endParaRPr lang="en-US" altLang="zh-CN" sz="1000" b="1" dirty="0">
                <a:latin typeface="Microsoft YaHei" panose="020B0503020204020204" pitchFamily="34" charset="-122"/>
                <a:ea typeface="Microsoft YaHei" panose="020B0503020204020204" pitchFamily="34" charset="-122"/>
              </a:endParaRPr>
            </a:p>
            <a:p>
              <a:pPr algn="ctr"/>
              <a:r>
                <a:rPr lang="en-US" altLang="zh-CN" sz="1000" b="1" dirty="0">
                  <a:latin typeface="Microsoft YaHei" panose="020B0503020204020204" pitchFamily="34" charset="-122"/>
                  <a:ea typeface="Microsoft YaHei" panose="020B0503020204020204" pitchFamily="34" charset="-122"/>
                </a:rPr>
                <a:t>Analyzer</a:t>
              </a:r>
              <a:r>
                <a:rPr lang="en-US" altLang="zh-CN" sz="1200" b="1" dirty="0">
                  <a:latin typeface="Microsoft YaHei" panose="020B0503020204020204" pitchFamily="34" charset="-122"/>
                  <a:ea typeface="Microsoft YaHei" panose="020B0503020204020204" pitchFamily="34" charset="-122"/>
                </a:rPr>
                <a:t> </a:t>
              </a:r>
              <a:endParaRPr lang="zh-CN" altLang="en-US" sz="1200" b="1" dirty="0">
                <a:latin typeface="Microsoft YaHei" panose="020B0503020204020204" pitchFamily="34" charset="-122"/>
                <a:ea typeface="Microsoft YaHei" panose="020B0503020204020204" pitchFamily="34" charset="-122"/>
              </a:endParaRPr>
            </a:p>
          </p:txBody>
        </p:sp>
        <p:cxnSp>
          <p:nvCxnSpPr>
            <p:cNvPr id="13" name="直接连接符 12"/>
            <p:cNvCxnSpPr/>
            <p:nvPr/>
          </p:nvCxnSpPr>
          <p:spPr>
            <a:xfrm>
              <a:off x="865464" y="2412073"/>
              <a:ext cx="1777068" cy="19350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865464" y="3271706"/>
              <a:ext cx="2750191" cy="98071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97142" y="4128605"/>
              <a:ext cx="1417739" cy="429895"/>
            </a:xfrm>
            <a:prstGeom prst="rect">
              <a:avLst/>
            </a:prstGeom>
            <a:noFill/>
          </p:spPr>
          <p:txBody>
            <a:bodyPr wrap="square" rtlCol="0">
              <a:spAutoFit/>
            </a:bodyPr>
            <a:lstStyle/>
            <a:p>
              <a:pPr algn="ctr"/>
              <a:r>
                <a:rPr lang="en-US" altLang="zh-CN" sz="1000" b="1" dirty="0">
                  <a:latin typeface="Microsoft YaHei" panose="020B0503020204020204" pitchFamily="34" charset="-122"/>
                  <a:ea typeface="Microsoft YaHei" panose="020B0503020204020204" pitchFamily="34" charset="-122"/>
                </a:rPr>
                <a:t>Analysis </a:t>
              </a:r>
              <a:endParaRPr lang="en-US" altLang="zh-CN" sz="1000" b="1" dirty="0">
                <a:latin typeface="Microsoft YaHei" panose="020B0503020204020204" pitchFamily="34" charset="-122"/>
                <a:ea typeface="Microsoft YaHei" panose="020B0503020204020204" pitchFamily="34" charset="-122"/>
              </a:endParaRPr>
            </a:p>
            <a:p>
              <a:pPr algn="ctr"/>
              <a:r>
                <a:rPr lang="en-US" altLang="zh-CN" sz="1000" b="1" dirty="0">
                  <a:latin typeface="Microsoft YaHei" panose="020B0503020204020204" pitchFamily="34" charset="-122"/>
                  <a:ea typeface="Microsoft YaHei" panose="020B0503020204020204" pitchFamily="34" charset="-122"/>
                </a:rPr>
                <a:t>Chamber</a:t>
              </a:r>
              <a:r>
                <a:rPr lang="en-US" altLang="zh-CN" sz="1200" b="1" dirty="0">
                  <a:latin typeface="Microsoft YaHei" panose="020B0503020204020204" pitchFamily="34" charset="-122"/>
                  <a:ea typeface="Microsoft YaHei" panose="020B0503020204020204" pitchFamily="34" charset="-122"/>
                </a:rPr>
                <a:t> </a:t>
              </a:r>
              <a:endParaRPr lang="zh-CN" altLang="en-US" sz="1200" b="1" dirty="0">
                <a:latin typeface="Microsoft YaHei" panose="020B0503020204020204" pitchFamily="34" charset="-122"/>
                <a:ea typeface="Microsoft YaHei" panose="020B0503020204020204" pitchFamily="34" charset="-122"/>
              </a:endParaRPr>
            </a:p>
          </p:txBody>
        </p:sp>
        <p:sp>
          <p:nvSpPr>
            <p:cNvPr id="20" name="文本框 19"/>
            <p:cNvSpPr txBox="1"/>
            <p:nvPr/>
          </p:nvSpPr>
          <p:spPr>
            <a:xfrm>
              <a:off x="-170577" y="1384433"/>
              <a:ext cx="1417739" cy="429895"/>
            </a:xfrm>
            <a:prstGeom prst="rect">
              <a:avLst/>
            </a:prstGeom>
            <a:noFill/>
          </p:spPr>
          <p:txBody>
            <a:bodyPr wrap="square" rtlCol="0">
              <a:spAutoFit/>
            </a:bodyPr>
            <a:lstStyle/>
            <a:p>
              <a:pPr algn="ctr"/>
              <a:r>
                <a:rPr lang="en-US" altLang="zh-CN" sz="1000" b="1" dirty="0">
                  <a:latin typeface="Microsoft YaHei" panose="020B0503020204020204" pitchFamily="34" charset="-122"/>
                  <a:ea typeface="Microsoft YaHei" panose="020B0503020204020204" pitchFamily="34" charset="-122"/>
                </a:rPr>
                <a:t>Preparation Chamber</a:t>
              </a:r>
              <a:r>
                <a:rPr lang="en-US" altLang="zh-CN" sz="1200" b="1" dirty="0">
                  <a:latin typeface="Microsoft YaHei" panose="020B0503020204020204" pitchFamily="34" charset="-122"/>
                  <a:ea typeface="Microsoft YaHei" panose="020B0503020204020204" pitchFamily="34" charset="-122"/>
                </a:rPr>
                <a:t> </a:t>
              </a:r>
              <a:endParaRPr lang="zh-CN" altLang="en-US" sz="1200" b="1" dirty="0">
                <a:latin typeface="Microsoft YaHei" panose="020B0503020204020204" pitchFamily="34" charset="-122"/>
                <a:ea typeface="Microsoft YaHei" panose="020B0503020204020204" pitchFamily="34" charset="-122"/>
              </a:endParaRPr>
            </a:p>
          </p:txBody>
        </p:sp>
        <p:cxnSp>
          <p:nvCxnSpPr>
            <p:cNvPr id="21" name="直接连接符 20"/>
            <p:cNvCxnSpPr/>
            <p:nvPr/>
          </p:nvCxnSpPr>
          <p:spPr>
            <a:xfrm>
              <a:off x="865463" y="1565102"/>
              <a:ext cx="2750192" cy="73016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23" idx="2"/>
            </p:cNvCxnSpPr>
            <p:nvPr/>
          </p:nvCxnSpPr>
          <p:spPr>
            <a:xfrm flipV="1">
              <a:off x="4429949" y="1225500"/>
              <a:ext cx="357238" cy="124181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696086" y="1094537"/>
              <a:ext cx="888885" cy="131753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6179889" y="2934936"/>
              <a:ext cx="1417739" cy="429895"/>
            </a:xfrm>
            <a:prstGeom prst="rect">
              <a:avLst/>
            </a:prstGeom>
            <a:noFill/>
          </p:spPr>
          <p:txBody>
            <a:bodyPr wrap="square" rtlCol="0">
              <a:spAutoFit/>
            </a:bodyPr>
            <a:lstStyle/>
            <a:p>
              <a:pPr algn="ctr"/>
              <a:r>
                <a:rPr lang="en-US" altLang="zh-CN" sz="1000" b="1" dirty="0">
                  <a:latin typeface="Microsoft YaHei" panose="020B0503020204020204" pitchFamily="34" charset="-122"/>
                  <a:ea typeface="Microsoft YaHei" panose="020B0503020204020204" pitchFamily="34" charset="-122"/>
                </a:rPr>
                <a:t>Sample Processing Chamber</a:t>
              </a:r>
              <a:r>
                <a:rPr lang="en-US" altLang="zh-CN" sz="1200" b="1" dirty="0">
                  <a:latin typeface="Microsoft YaHei" panose="020B0503020204020204" pitchFamily="34" charset="-122"/>
                  <a:ea typeface="Microsoft YaHei" panose="020B0503020204020204" pitchFamily="34" charset="-122"/>
                </a:rPr>
                <a:t> </a:t>
              </a:r>
              <a:endParaRPr lang="zh-CN" altLang="en-US" sz="1200" b="1" dirty="0">
                <a:latin typeface="Microsoft YaHei" panose="020B0503020204020204" pitchFamily="34" charset="-122"/>
                <a:ea typeface="Microsoft YaHei" panose="020B0503020204020204" pitchFamily="34" charset="-122"/>
              </a:endParaRPr>
            </a:p>
          </p:txBody>
        </p:sp>
        <p:cxnSp>
          <p:nvCxnSpPr>
            <p:cNvPr id="32" name="直接连接符 31"/>
            <p:cNvCxnSpPr/>
            <p:nvPr/>
          </p:nvCxnSpPr>
          <p:spPr>
            <a:xfrm>
              <a:off x="5776520" y="2508825"/>
              <a:ext cx="708869" cy="48604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flipV="1">
              <a:off x="5176531" y="2356976"/>
              <a:ext cx="1308858" cy="131753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6219533" y="3623742"/>
              <a:ext cx="1649730" cy="398780"/>
            </a:xfrm>
            <a:prstGeom prst="rect">
              <a:avLst/>
            </a:prstGeom>
            <a:noFill/>
          </p:spPr>
          <p:txBody>
            <a:bodyPr wrap="square" rtlCol="0">
              <a:spAutoFit/>
            </a:bodyPr>
            <a:lstStyle/>
            <a:p>
              <a:pPr algn="ctr"/>
              <a:r>
                <a:rPr lang="en-US" altLang="zh-CN" sz="1000" b="1" dirty="0">
                  <a:latin typeface="Microsoft YaHei" panose="020B0503020204020204" pitchFamily="34" charset="-122"/>
                  <a:ea typeface="Microsoft YaHei" panose="020B0503020204020204" pitchFamily="34" charset="-122"/>
                </a:rPr>
                <a:t>Sample Storage Chamber</a:t>
              </a:r>
              <a:endParaRPr lang="zh-CN" altLang="en-US" sz="1200" b="1" dirty="0">
                <a:latin typeface="Microsoft YaHei" panose="020B0503020204020204" pitchFamily="34" charset="-122"/>
                <a:ea typeface="Microsoft YaHei" panose="020B0503020204020204" pitchFamily="34" charset="-122"/>
              </a:endParaRPr>
            </a:p>
          </p:txBody>
        </p:sp>
      </p:grpSp>
      <p:pic>
        <p:nvPicPr>
          <p:cNvPr id="41" name="图片 40"/>
          <p:cNvPicPr>
            <a:picLocks noChangeAspect="1"/>
          </p:cNvPicPr>
          <p:nvPr/>
        </p:nvPicPr>
        <p:blipFill>
          <a:blip r:embed="rId2"/>
          <a:stretch>
            <a:fillRect/>
          </a:stretch>
        </p:blipFill>
        <p:spPr>
          <a:xfrm>
            <a:off x="75501" y="4621290"/>
            <a:ext cx="3048341" cy="1443002"/>
          </a:xfrm>
          <a:prstGeom prst="rect">
            <a:avLst/>
          </a:prstGeom>
        </p:spPr>
      </p:pic>
      <p:pic>
        <p:nvPicPr>
          <p:cNvPr id="40" name="图片 39"/>
          <p:cNvPicPr>
            <a:picLocks noChangeAspect="1"/>
          </p:cNvPicPr>
          <p:nvPr/>
        </p:nvPicPr>
        <p:blipFill>
          <a:blip r:embed="rId3"/>
          <a:stretch>
            <a:fillRect/>
          </a:stretch>
        </p:blipFill>
        <p:spPr>
          <a:xfrm>
            <a:off x="1946906" y="5147424"/>
            <a:ext cx="2832025" cy="1833736"/>
          </a:xfrm>
          <a:prstGeom prst="rect">
            <a:avLst/>
          </a:prstGeom>
        </p:spPr>
      </p:pic>
      <p:sp>
        <p:nvSpPr>
          <p:cNvPr id="42" name="文本框 41"/>
          <p:cNvSpPr txBox="1"/>
          <p:nvPr/>
        </p:nvSpPr>
        <p:spPr>
          <a:xfrm>
            <a:off x="3596640" y="4812665"/>
            <a:ext cx="985520" cy="275590"/>
          </a:xfrm>
          <a:prstGeom prst="rect">
            <a:avLst/>
          </a:prstGeom>
          <a:noFill/>
        </p:spPr>
        <p:txBody>
          <a:bodyPr wrap="square" rtlCol="0">
            <a:spAutoFit/>
          </a:bodyPr>
          <a:lstStyle/>
          <a:p>
            <a:pPr algn="ctr"/>
            <a:r>
              <a:rPr lang="en-US" altLang="zh-CN" sz="1000" b="1" dirty="0">
                <a:latin typeface="Microsoft YaHei" panose="020B0503020204020204" pitchFamily="34" charset="-122"/>
                <a:ea typeface="Microsoft YaHei" panose="020B0503020204020204" pitchFamily="34" charset="-122"/>
              </a:rPr>
              <a:t>Glove Box</a:t>
            </a:r>
            <a:r>
              <a:rPr lang="en-US" altLang="zh-CN" sz="1200" b="1" dirty="0">
                <a:latin typeface="Microsoft YaHei" panose="020B0503020204020204" pitchFamily="34" charset="-122"/>
                <a:ea typeface="Microsoft YaHei" panose="020B0503020204020204" pitchFamily="34" charset="-122"/>
              </a:rPr>
              <a:t> </a:t>
            </a:r>
            <a:endParaRPr lang="zh-CN" altLang="en-US" sz="1200" b="1" dirty="0">
              <a:latin typeface="Microsoft YaHei" panose="020B0503020204020204" pitchFamily="34" charset="-122"/>
              <a:ea typeface="Microsoft YaHei" panose="020B0503020204020204" pitchFamily="34" charset="-122"/>
            </a:endParaRPr>
          </a:p>
        </p:txBody>
      </p:sp>
      <p:cxnSp>
        <p:nvCxnSpPr>
          <p:cNvPr id="43" name="直接连接符 42"/>
          <p:cNvCxnSpPr/>
          <p:nvPr/>
        </p:nvCxnSpPr>
        <p:spPr>
          <a:xfrm flipV="1">
            <a:off x="2257600" y="4984779"/>
            <a:ext cx="1411527" cy="38643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1946905" y="6397208"/>
            <a:ext cx="1416013" cy="3057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724535" y="6289040"/>
            <a:ext cx="1637665" cy="460375"/>
          </a:xfrm>
          <a:prstGeom prst="rect">
            <a:avLst/>
          </a:prstGeom>
          <a:noFill/>
        </p:spPr>
        <p:txBody>
          <a:bodyPr wrap="square" rtlCol="0">
            <a:spAutoFit/>
          </a:bodyPr>
          <a:lstStyle/>
          <a:p>
            <a:pPr algn="ctr"/>
            <a:r>
              <a:rPr lang="en-US" altLang="zh-CN" sz="1200" b="1" dirty="0">
                <a:latin typeface="Microsoft YaHei" panose="020B0503020204020204" pitchFamily="34" charset="-122"/>
                <a:ea typeface="Microsoft YaHei" panose="020B0503020204020204" pitchFamily="34" charset="-122"/>
              </a:rPr>
              <a:t>Suitcase</a:t>
            </a:r>
            <a:endParaRPr lang="en-US" altLang="zh-CN" sz="1200" b="1" dirty="0">
              <a:latin typeface="Microsoft YaHei" panose="020B0503020204020204" pitchFamily="34" charset="-122"/>
              <a:ea typeface="Microsoft YaHei" panose="020B0503020204020204" pitchFamily="34" charset="-122"/>
            </a:endParaRPr>
          </a:p>
          <a:p>
            <a:pPr algn="ctr"/>
            <a:r>
              <a:rPr lang="en-US" altLang="zh-CN" sz="1200" b="1" dirty="0">
                <a:latin typeface="Microsoft YaHei" panose="020B0503020204020204" pitchFamily="34" charset="-122"/>
                <a:ea typeface="Microsoft YaHei" panose="020B0503020204020204" pitchFamily="34" charset="-122"/>
              </a:rPr>
              <a:t>Transfer Chamber </a:t>
            </a:r>
            <a:endParaRPr lang="zh-CN" altLang="en-US" sz="1200" b="1" dirty="0">
              <a:latin typeface="Microsoft YaHei" panose="020B0503020204020204" pitchFamily="34" charset="-122"/>
              <a:ea typeface="Microsoft YaHei" panose="020B0503020204020204" pitchFamily="34" charset="-122"/>
            </a:endParaRPr>
          </a:p>
        </p:txBody>
      </p:sp>
      <p:pic>
        <p:nvPicPr>
          <p:cNvPr id="49" name="图片 48"/>
          <p:cNvPicPr>
            <a:picLocks noChangeAspect="1"/>
          </p:cNvPicPr>
          <p:nvPr/>
        </p:nvPicPr>
        <p:blipFill>
          <a:blip r:embed="rId4"/>
          <a:stretch>
            <a:fillRect/>
          </a:stretch>
        </p:blipFill>
        <p:spPr>
          <a:xfrm>
            <a:off x="0" y="6212872"/>
            <a:ext cx="775805" cy="61448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41" name="图片 40"/>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7097888" y="2701442"/>
            <a:ext cx="858852" cy="916718"/>
          </a:xfrm>
          <a:prstGeom prst="rect">
            <a:avLst/>
          </a:prstGeom>
        </p:spPr>
      </p:pic>
      <p:pic>
        <p:nvPicPr>
          <p:cNvPr id="40" name="图片 39"/>
          <p:cNvPicPr>
            <a:picLocks noChangeAspect="1"/>
          </p:cNvPicPr>
          <p:nvPr>
            <p:custDataLst>
              <p:tags r:id="rId4"/>
            </p:custDataLst>
          </p:nvPr>
        </p:nvPicPr>
        <p:blipFill>
          <a:blip r:embed="rId3" cstate="print">
            <a:extLst>
              <a:ext uri="{28A0092B-C50C-407E-A947-70E740481C1C}">
                <a14:useLocalDpi xmlns:a14="http://schemas.microsoft.com/office/drawing/2010/main" val="0"/>
              </a:ext>
            </a:extLst>
          </a:blip>
          <a:stretch>
            <a:fillRect/>
          </a:stretch>
        </p:blipFill>
        <p:spPr>
          <a:xfrm>
            <a:off x="5114896" y="2701442"/>
            <a:ext cx="858852" cy="916718"/>
          </a:xfrm>
          <a:prstGeom prst="rect">
            <a:avLst/>
          </a:prstGeom>
        </p:spPr>
      </p:pic>
      <p:pic>
        <p:nvPicPr>
          <p:cNvPr id="39" name="图片 38"/>
          <p:cNvPicPr>
            <a:picLocks noChangeAspect="1"/>
          </p:cNvPicPr>
          <p:nvPr>
            <p:custDataLst>
              <p:tags r:id="rId5"/>
            </p:custDataLst>
          </p:nvPr>
        </p:nvPicPr>
        <p:blipFill>
          <a:blip r:embed="rId3" cstate="print">
            <a:extLst>
              <a:ext uri="{28A0092B-C50C-407E-A947-70E740481C1C}">
                <a14:useLocalDpi xmlns:a14="http://schemas.microsoft.com/office/drawing/2010/main" val="0"/>
              </a:ext>
            </a:extLst>
          </a:blip>
          <a:stretch>
            <a:fillRect/>
          </a:stretch>
        </p:blipFill>
        <p:spPr>
          <a:xfrm>
            <a:off x="3159301" y="2701442"/>
            <a:ext cx="858852" cy="916718"/>
          </a:xfrm>
          <a:prstGeom prst="rect">
            <a:avLst/>
          </a:prstGeom>
        </p:spPr>
      </p:pic>
      <p:pic>
        <p:nvPicPr>
          <p:cNvPr id="38" name="图片 37"/>
          <p:cNvPicPr>
            <a:picLocks noChangeAspect="1"/>
          </p:cNvPicPr>
          <p:nvPr>
            <p:custDataLst>
              <p:tags r:id="rId6"/>
            </p:custDataLst>
          </p:nvPr>
        </p:nvPicPr>
        <p:blipFill>
          <a:blip r:embed="rId3" cstate="print">
            <a:extLst>
              <a:ext uri="{28A0092B-C50C-407E-A947-70E740481C1C}">
                <a14:useLocalDpi xmlns:a14="http://schemas.microsoft.com/office/drawing/2010/main" val="0"/>
              </a:ext>
            </a:extLst>
          </a:blip>
          <a:stretch>
            <a:fillRect/>
          </a:stretch>
        </p:blipFill>
        <p:spPr>
          <a:xfrm>
            <a:off x="1171112" y="2701442"/>
            <a:ext cx="858852" cy="916718"/>
          </a:xfrm>
          <a:prstGeom prst="rect">
            <a:avLst/>
          </a:prstGeom>
        </p:spPr>
      </p:pic>
      <p:sp>
        <p:nvSpPr>
          <p:cNvPr id="8" name="文本框 7"/>
          <p:cNvSpPr txBox="1"/>
          <p:nvPr>
            <p:custDataLst>
              <p:tags r:id="rId7"/>
            </p:custDataLst>
          </p:nvPr>
        </p:nvSpPr>
        <p:spPr>
          <a:xfrm>
            <a:off x="1333538" y="2915826"/>
            <a:ext cx="585786"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Microsoft YaHei" panose="020B0503020204020204" pitchFamily="34" charset="-122"/>
                <a:ea typeface="Microsoft YaHei" panose="020B0503020204020204" pitchFamily="34" charset="-122"/>
              </a:rPr>
              <a:t>01</a:t>
            </a:r>
            <a:endParaRPr lang="zh-CN" altLang="en-US" sz="2400" dirty="0">
              <a:solidFill>
                <a:srgbClr val="C00000"/>
              </a:solidFill>
              <a:latin typeface="Microsoft YaHei" panose="020B0503020204020204" pitchFamily="34" charset="-122"/>
              <a:ea typeface="Microsoft YaHei" panose="020B0503020204020204" pitchFamily="34" charset="-122"/>
            </a:endParaRPr>
          </a:p>
        </p:txBody>
      </p:sp>
      <p:sp>
        <p:nvSpPr>
          <p:cNvPr id="11" name="文本框 10"/>
          <p:cNvSpPr txBox="1"/>
          <p:nvPr>
            <p:custDataLst>
              <p:tags r:id="rId8"/>
            </p:custDataLst>
          </p:nvPr>
        </p:nvSpPr>
        <p:spPr>
          <a:xfrm>
            <a:off x="3302832" y="2915826"/>
            <a:ext cx="585786"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Microsoft YaHei" panose="020B0503020204020204" pitchFamily="34" charset="-122"/>
                <a:ea typeface="Microsoft YaHei" panose="020B0503020204020204" pitchFamily="34" charset="-122"/>
              </a:rPr>
              <a:t>02</a:t>
            </a:r>
            <a:endParaRPr lang="zh-CN" altLang="en-US" sz="2400" dirty="0">
              <a:solidFill>
                <a:srgbClr val="C00000"/>
              </a:solidFill>
              <a:latin typeface="Microsoft YaHei" panose="020B0503020204020204" pitchFamily="34" charset="-122"/>
              <a:ea typeface="Microsoft YaHei" panose="020B0503020204020204" pitchFamily="34" charset="-122"/>
            </a:endParaRPr>
          </a:p>
        </p:txBody>
      </p:sp>
      <p:sp>
        <p:nvSpPr>
          <p:cNvPr id="14" name="文本框 13"/>
          <p:cNvSpPr txBox="1"/>
          <p:nvPr>
            <p:custDataLst>
              <p:tags r:id="rId9"/>
            </p:custDataLst>
          </p:nvPr>
        </p:nvSpPr>
        <p:spPr>
          <a:xfrm>
            <a:off x="5272126" y="2915826"/>
            <a:ext cx="585786"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Microsoft YaHei" panose="020B0503020204020204" pitchFamily="34" charset="-122"/>
                <a:ea typeface="Microsoft YaHei" panose="020B0503020204020204" pitchFamily="34" charset="-122"/>
              </a:rPr>
              <a:t>03</a:t>
            </a:r>
            <a:endParaRPr lang="zh-CN" altLang="en-US" sz="2400" dirty="0">
              <a:solidFill>
                <a:srgbClr val="C00000"/>
              </a:solidFill>
              <a:latin typeface="Microsoft YaHei" panose="020B0503020204020204" pitchFamily="34" charset="-122"/>
              <a:ea typeface="Microsoft YaHei" panose="020B0503020204020204" pitchFamily="34" charset="-122"/>
            </a:endParaRPr>
          </a:p>
        </p:txBody>
      </p:sp>
      <p:sp>
        <p:nvSpPr>
          <p:cNvPr id="17" name="文本框 16"/>
          <p:cNvSpPr txBox="1"/>
          <p:nvPr>
            <p:custDataLst>
              <p:tags r:id="rId10"/>
            </p:custDataLst>
          </p:nvPr>
        </p:nvSpPr>
        <p:spPr>
          <a:xfrm>
            <a:off x="7241420" y="2915826"/>
            <a:ext cx="585786"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Microsoft YaHei" panose="020B0503020204020204" pitchFamily="34" charset="-122"/>
                <a:ea typeface="Microsoft YaHei" panose="020B0503020204020204" pitchFamily="34" charset="-122"/>
              </a:rPr>
              <a:t>04</a:t>
            </a:r>
            <a:endParaRPr lang="zh-CN" altLang="en-US" sz="2400" dirty="0">
              <a:solidFill>
                <a:srgbClr val="C00000"/>
              </a:solidFill>
              <a:latin typeface="Microsoft YaHei" panose="020B0503020204020204" pitchFamily="34" charset="-122"/>
              <a:ea typeface="Microsoft YaHei" panose="020B0503020204020204" pitchFamily="34" charset="-122"/>
            </a:endParaRPr>
          </a:p>
        </p:txBody>
      </p:sp>
      <p:sp>
        <p:nvSpPr>
          <p:cNvPr id="19" name="文本框 18"/>
          <p:cNvSpPr txBox="1"/>
          <p:nvPr>
            <p:custDataLst>
              <p:tags r:id="rId11"/>
            </p:custDataLst>
          </p:nvPr>
        </p:nvSpPr>
        <p:spPr>
          <a:xfrm>
            <a:off x="703580" y="3773170"/>
            <a:ext cx="1824355" cy="583565"/>
          </a:xfrm>
          <a:prstGeom prst="rect">
            <a:avLst/>
          </a:prstGeom>
          <a:noFill/>
        </p:spPr>
        <p:txBody>
          <a:bodyPr wrap="square" rtlCol="0">
            <a:spAutoFit/>
          </a:bodyPr>
          <a:lstStyle/>
          <a:p>
            <a:pPr algn="ctr"/>
            <a:r>
              <a:rPr lang="en-US" altLang="zh-CN" sz="1600" b="1" dirty="0">
                <a:solidFill>
                  <a:schemeClr val="tx1"/>
                </a:solidFill>
                <a:latin typeface="Microsoft YaHei" panose="020B0503020204020204" pitchFamily="34" charset="-122"/>
                <a:ea typeface="Microsoft YaHei" panose="020B0503020204020204" pitchFamily="34" charset="-122"/>
              </a:rPr>
              <a:t>Introduction to the Beamline</a:t>
            </a:r>
            <a:endParaRPr lang="en-US" altLang="zh-CN" sz="1600" b="1" dirty="0">
              <a:solidFill>
                <a:schemeClr val="tx1"/>
              </a:solidFill>
              <a:latin typeface="Microsoft YaHei" panose="020B0503020204020204" pitchFamily="34" charset="-122"/>
              <a:ea typeface="Microsoft YaHei" panose="020B0503020204020204" pitchFamily="34" charset="-122"/>
            </a:endParaRPr>
          </a:p>
        </p:txBody>
      </p:sp>
      <p:sp>
        <p:nvSpPr>
          <p:cNvPr id="22" name="文本框 21"/>
          <p:cNvSpPr txBox="1"/>
          <p:nvPr>
            <p:custDataLst>
              <p:tags r:id="rId12"/>
            </p:custDataLst>
          </p:nvPr>
        </p:nvSpPr>
        <p:spPr>
          <a:xfrm>
            <a:off x="4745696" y="3773102"/>
            <a:ext cx="1613205" cy="583565"/>
          </a:xfrm>
          <a:prstGeom prst="rect">
            <a:avLst/>
          </a:prstGeom>
          <a:noFill/>
        </p:spPr>
        <p:txBody>
          <a:bodyPr wrap="square" rtlCol="0">
            <a:spAutoFit/>
          </a:bodyPr>
          <a:lstStyle/>
          <a:p>
            <a:pPr algn="ctr"/>
            <a:r>
              <a:rPr lang="en-US" altLang="zh-CN" sz="1600" b="1" dirty="0">
                <a:solidFill>
                  <a:schemeClr val="tx1"/>
                </a:solidFill>
                <a:latin typeface="Microsoft YaHei" panose="020B0503020204020204" pitchFamily="34" charset="-122"/>
                <a:ea typeface="Microsoft YaHei" panose="020B0503020204020204" pitchFamily="34" charset="-122"/>
              </a:rPr>
              <a:t>Research Examples</a:t>
            </a:r>
            <a:endParaRPr lang="en-US" altLang="zh-CN" sz="1600" b="1" dirty="0">
              <a:solidFill>
                <a:schemeClr val="tx1"/>
              </a:solidFill>
              <a:latin typeface="Microsoft YaHei" panose="020B0503020204020204" pitchFamily="34" charset="-122"/>
              <a:ea typeface="Microsoft YaHei" panose="020B0503020204020204" pitchFamily="34" charset="-122"/>
            </a:endParaRPr>
          </a:p>
        </p:txBody>
      </p:sp>
      <p:sp>
        <p:nvSpPr>
          <p:cNvPr id="28" name="文本框 27"/>
          <p:cNvSpPr txBox="1"/>
          <p:nvPr>
            <p:custDataLst>
              <p:tags r:id="rId13"/>
            </p:custDataLst>
          </p:nvPr>
        </p:nvSpPr>
        <p:spPr>
          <a:xfrm>
            <a:off x="6721576" y="3773102"/>
            <a:ext cx="1613205" cy="583565"/>
          </a:xfrm>
          <a:prstGeom prst="rect">
            <a:avLst/>
          </a:prstGeom>
          <a:noFill/>
        </p:spPr>
        <p:txBody>
          <a:bodyPr wrap="square" rtlCol="0">
            <a:spAutoFit/>
          </a:bodyPr>
          <a:lstStyle/>
          <a:p>
            <a:pPr algn="ctr"/>
            <a:r>
              <a:rPr lang="en-US" altLang="zh-CN" sz="1600" b="1" dirty="0">
                <a:solidFill>
                  <a:schemeClr val="tx1"/>
                </a:solidFill>
                <a:latin typeface="Microsoft YaHei" panose="020B0503020204020204" pitchFamily="34" charset="-122"/>
                <a:ea typeface="Microsoft YaHei" panose="020B0503020204020204" pitchFamily="34" charset="-122"/>
              </a:rPr>
              <a:t>Experiment Application</a:t>
            </a:r>
            <a:endParaRPr lang="en-US" altLang="zh-CN" sz="1600" b="1" dirty="0">
              <a:solidFill>
                <a:schemeClr val="tx1"/>
              </a:solidFill>
              <a:latin typeface="Microsoft YaHei" panose="020B0503020204020204" pitchFamily="34" charset="-122"/>
              <a:ea typeface="Microsoft YaHei" panose="020B0503020204020204" pitchFamily="34" charset="-122"/>
            </a:endParaRPr>
          </a:p>
        </p:txBody>
      </p:sp>
      <p:sp>
        <p:nvSpPr>
          <p:cNvPr id="33" name="文本框 32"/>
          <p:cNvSpPr txBox="1"/>
          <p:nvPr/>
        </p:nvSpPr>
        <p:spPr>
          <a:xfrm>
            <a:off x="2646680" y="1532890"/>
            <a:ext cx="4003675" cy="583565"/>
          </a:xfrm>
          <a:prstGeom prst="rect">
            <a:avLst/>
          </a:prstGeom>
          <a:noFill/>
        </p:spPr>
        <p:txBody>
          <a:bodyPr wrap="square" rtlCol="0">
            <a:spAutoFit/>
          </a:bodyPr>
          <a:lstStyle/>
          <a:p>
            <a:pPr algn="ctr"/>
            <a:r>
              <a:rPr lang="en-US" altLang="zh-CN" sz="3200" b="1" dirty="0">
                <a:solidFill>
                  <a:schemeClr val="tx1"/>
                </a:solidFill>
                <a:latin typeface="Microsoft YaHei" panose="020B0503020204020204" pitchFamily="34" charset="-122"/>
                <a:ea typeface="Microsoft YaHei" panose="020B0503020204020204" pitchFamily="34" charset="-122"/>
              </a:rPr>
              <a:t>Table of Contents</a:t>
            </a:r>
            <a:endParaRPr lang="en-US" altLang="zh-CN" sz="3200" b="1" dirty="0">
              <a:solidFill>
                <a:schemeClr val="tx1"/>
              </a:solidFill>
              <a:latin typeface="Microsoft YaHei" panose="020B0503020204020204" pitchFamily="34" charset="-122"/>
              <a:ea typeface="Microsoft YaHei" panose="020B0503020204020204" pitchFamily="34" charset="-122"/>
            </a:endParaRPr>
          </a:p>
        </p:txBody>
      </p:sp>
      <p:sp>
        <p:nvSpPr>
          <p:cNvPr id="3" name="文本框 2"/>
          <p:cNvSpPr txBox="1"/>
          <p:nvPr>
            <p:custDataLst>
              <p:tags r:id="rId14"/>
            </p:custDataLst>
          </p:nvPr>
        </p:nvSpPr>
        <p:spPr>
          <a:xfrm>
            <a:off x="2896235" y="3783965"/>
            <a:ext cx="1595120" cy="583565"/>
          </a:xfrm>
          <a:prstGeom prst="rect">
            <a:avLst/>
          </a:prstGeom>
          <a:noFill/>
        </p:spPr>
        <p:txBody>
          <a:bodyPr wrap="square" rtlCol="0" anchor="t">
            <a:spAutoFit/>
          </a:bodyPr>
          <a:p>
            <a:pPr algn="ctr">
              <a:buClrTx/>
              <a:buSzTx/>
              <a:buFontTx/>
            </a:pPr>
            <a:r>
              <a:rPr lang="en-US" altLang="zh-CN" sz="1600" b="1" dirty="0">
                <a:solidFill>
                  <a:srgbClr val="FF0000"/>
                </a:solidFill>
                <a:latin typeface="Microsoft YaHei" panose="020B0503020204020204" pitchFamily="34" charset="-122"/>
                <a:ea typeface="Microsoft YaHei" panose="020B0503020204020204" pitchFamily="34" charset="-122"/>
              </a:rPr>
              <a:t>Experimental </a:t>
            </a:r>
            <a:endParaRPr lang="en-US" altLang="zh-CN" sz="1600" b="1" dirty="0">
              <a:solidFill>
                <a:srgbClr val="FF0000"/>
              </a:solidFill>
              <a:latin typeface="Microsoft YaHei" panose="020B0503020204020204" pitchFamily="34" charset="-122"/>
              <a:ea typeface="Microsoft YaHei" panose="020B0503020204020204" pitchFamily="34" charset="-122"/>
            </a:endParaRPr>
          </a:p>
          <a:p>
            <a:pPr algn="ctr">
              <a:buClrTx/>
              <a:buSzTx/>
              <a:buFontTx/>
            </a:pPr>
            <a:r>
              <a:rPr lang="en-US" altLang="zh-CN" sz="1600" b="1" dirty="0">
                <a:solidFill>
                  <a:srgbClr val="FF0000"/>
                </a:solidFill>
                <a:latin typeface="Microsoft YaHei" panose="020B0503020204020204" pitchFamily="34" charset="-122"/>
                <a:ea typeface="Microsoft YaHei" panose="020B0503020204020204" pitchFamily="34" charset="-122"/>
              </a:rPr>
              <a:t>Methods</a:t>
            </a:r>
            <a:endParaRPr lang="en-US" altLang="zh-CN" sz="1600" b="1" dirty="0">
              <a:solidFill>
                <a:srgbClr val="FF0000"/>
              </a:solidFill>
              <a:latin typeface="Microsoft YaHei" panose="020B0503020204020204" pitchFamily="34" charset="-122"/>
              <a:ea typeface="Microsoft YaHei"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1195177" y="343385"/>
            <a:ext cx="7050304" cy="8555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rPr>
              <a:t>Experimental Methods</a:t>
            </a:r>
            <a:r>
              <a:rPr lang="zh-CN" altLang="en-US"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rPr>
              <a:t>：</a:t>
            </a:r>
            <a:endParaRPr lang="zh-CN" altLang="en-US" sz="18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endParaRPr>
          </a:p>
          <a:p>
            <a:pPr>
              <a:lnSpc>
                <a:spcPct val="100000"/>
              </a:lnSpc>
            </a:pPr>
            <a:r>
              <a:rPr lang="en-US" altLang="zh-CN" sz="16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rPr>
              <a:t>Angle-Resolved Photoemission Spectroscopy (ARPES)</a:t>
            </a:r>
            <a:endParaRPr lang="en-US" altLang="zh-CN" sz="16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endParaRPr>
          </a:p>
        </p:txBody>
      </p:sp>
      <p:grpSp>
        <p:nvGrpSpPr>
          <p:cNvPr id="8" name="组合 7"/>
          <p:cNvGrpSpPr/>
          <p:nvPr/>
        </p:nvGrpSpPr>
        <p:grpSpPr>
          <a:xfrm>
            <a:off x="0" y="1634671"/>
            <a:ext cx="5453264" cy="4557395"/>
            <a:chOff x="0" y="1220510"/>
            <a:chExt cx="5301988" cy="4345224"/>
          </a:xfrm>
        </p:grpSpPr>
        <p:grpSp>
          <p:nvGrpSpPr>
            <p:cNvPr id="3" name="组合 2"/>
            <p:cNvGrpSpPr/>
            <p:nvPr/>
          </p:nvGrpSpPr>
          <p:grpSpPr>
            <a:xfrm>
              <a:off x="0" y="1220510"/>
              <a:ext cx="5301988" cy="4329031"/>
              <a:chOff x="0" y="1220510"/>
              <a:chExt cx="5301988" cy="4329031"/>
            </a:xfrm>
          </p:grpSpPr>
          <p:pic>
            <p:nvPicPr>
              <p:cNvPr id="70" name="图片 69"/>
              <p:cNvPicPr>
                <a:picLocks noChangeAspect="1"/>
              </p:cNvPicPr>
              <p:nvPr/>
            </p:nvPicPr>
            <p:blipFill rotWithShape="1">
              <a:blip r:embed="rId1">
                <a:extLst>
                  <a:ext uri="{28A0092B-C50C-407E-A947-70E740481C1C}">
                    <a14:useLocalDpi xmlns:a14="http://schemas.microsoft.com/office/drawing/2010/main" val="0"/>
                  </a:ext>
                </a:extLst>
              </a:blip>
              <a:srcRect l="11267" t="1659" r="2061" b="2153"/>
              <a:stretch>
                <a:fillRect/>
              </a:stretch>
            </p:blipFill>
            <p:spPr>
              <a:xfrm>
                <a:off x="0" y="1220510"/>
                <a:ext cx="5301988" cy="4329031"/>
              </a:xfrm>
              <a:prstGeom prst="rect">
                <a:avLst/>
              </a:prstGeom>
            </p:spPr>
          </p:pic>
          <p:sp>
            <p:nvSpPr>
              <p:cNvPr id="2" name="矩形 1"/>
              <p:cNvSpPr/>
              <p:nvPr/>
            </p:nvSpPr>
            <p:spPr>
              <a:xfrm>
                <a:off x="3638550" y="3890010"/>
                <a:ext cx="217170" cy="9647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6" name="图片 6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2844" y="1437999"/>
              <a:ext cx="1899144" cy="1875028"/>
            </a:xfrm>
            <a:prstGeom prst="rect">
              <a:avLst/>
            </a:prstGeom>
          </p:spPr>
        </p:pic>
        <p:pic>
          <p:nvPicPr>
            <p:cNvPr id="74" name="图片 7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2042" y="3962536"/>
              <a:ext cx="1807703" cy="1603198"/>
            </a:xfrm>
            <a:prstGeom prst="rect">
              <a:avLst/>
            </a:prstGeom>
          </p:spPr>
        </p:pic>
      </p:gr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3264" y="1206195"/>
            <a:ext cx="3429479" cy="2572109"/>
          </a:xfrm>
          <a:prstGeom prst="rect">
            <a:avLst/>
          </a:prstGeom>
        </p:spPr>
      </p:pic>
      <p:sp>
        <p:nvSpPr>
          <p:cNvPr id="7" name="文本框 6"/>
          <p:cNvSpPr txBox="1"/>
          <p:nvPr/>
        </p:nvSpPr>
        <p:spPr>
          <a:xfrm>
            <a:off x="5484237" y="4082415"/>
            <a:ext cx="3697793" cy="2168525"/>
          </a:xfrm>
          <a:prstGeom prst="rect">
            <a:avLst/>
          </a:prstGeom>
          <a:noFill/>
        </p:spPr>
        <p:txBody>
          <a:bodyPr wrap="square" rtlCol="0">
            <a:spAutoFit/>
          </a:bodyPr>
          <a:lstStyle/>
          <a:p>
            <a:r>
              <a:rPr lang="en-US" altLang="zh-CN" sz="1200" b="1" dirty="0">
                <a:latin typeface="Microsoft YaHei" panose="020B0503020204020204" pitchFamily="34" charset="-122"/>
                <a:ea typeface="Microsoft YaHei" panose="020B0503020204020204" pitchFamily="34" charset="-122"/>
              </a:rPr>
              <a:t>Principle: Based on the photoelectric effect</a:t>
            </a:r>
            <a:endParaRPr lang="en-US" altLang="zh-CN" sz="1200" b="1" dirty="0">
              <a:latin typeface="Microsoft YaHei" panose="020B0503020204020204" pitchFamily="34" charset="-122"/>
              <a:ea typeface="Microsoft YaHei" panose="020B0503020204020204" pitchFamily="34" charset="-122"/>
            </a:endParaRPr>
          </a:p>
          <a:p>
            <a:r>
              <a:rPr lang="en-US" altLang="zh-CN" sz="1200" b="1" dirty="0">
                <a:latin typeface="Microsoft YaHei" panose="020B0503020204020204" pitchFamily="34" charset="-122"/>
                <a:ea typeface="Microsoft YaHei" panose="020B0503020204020204" pitchFamily="34" charset="-122"/>
              </a:rPr>
              <a:t> </a:t>
            </a:r>
            <a:endParaRPr lang="en-US" altLang="zh-CN" sz="1200" b="1" dirty="0">
              <a:latin typeface="Microsoft YaHei" panose="020B0503020204020204" pitchFamily="34" charset="-122"/>
              <a:ea typeface="Microsoft YaHei" panose="020B0503020204020204" pitchFamily="34" charset="-122"/>
            </a:endParaRPr>
          </a:p>
          <a:p>
            <a:pPr marL="285750" indent="-285750" algn="just" fontAlgn="auto">
              <a:spcBef>
                <a:spcPts val="600"/>
              </a:spcBef>
              <a:spcAft>
                <a:spcPts val="600"/>
              </a:spcAft>
              <a:buFont typeface="Wingdings" panose="05000000000000000000" charset="0"/>
              <a:buChar char="Ø"/>
            </a:pPr>
            <a:r>
              <a:rPr lang="en-US" altLang="zh-CN" sz="1200" b="1" dirty="0">
                <a:latin typeface="Microsoft YaHei" panose="020B0503020204020204" pitchFamily="34" charset="-122"/>
                <a:ea typeface="Microsoft YaHei" panose="020B0503020204020204" pitchFamily="34" charset="-122"/>
              </a:rPr>
              <a:t>Sample Requirements: Single-crystal samples (minimum size 0.3mm), electrically conductive (small-band-gap semiconductors are also acceptable), and without strong magnetism.</a:t>
            </a:r>
            <a:endParaRPr lang="en-US" altLang="zh-CN" sz="1200" b="1" dirty="0">
              <a:latin typeface="Microsoft YaHei" panose="020B0503020204020204" pitchFamily="34" charset="-122"/>
              <a:ea typeface="Microsoft YaHei" panose="020B0503020204020204" pitchFamily="34" charset="-122"/>
            </a:endParaRPr>
          </a:p>
          <a:p>
            <a:pPr marL="285750" indent="-285750" algn="just" fontAlgn="auto">
              <a:spcBef>
                <a:spcPts val="600"/>
              </a:spcBef>
              <a:spcAft>
                <a:spcPts val="600"/>
              </a:spcAft>
              <a:buFont typeface="Wingdings" panose="05000000000000000000" charset="0"/>
              <a:buChar char="Ø"/>
            </a:pPr>
            <a:r>
              <a:rPr lang="en-US" altLang="zh-CN" sz="1200" b="1" dirty="0">
                <a:latin typeface="Microsoft YaHei" panose="020B0503020204020204" pitchFamily="34" charset="-122"/>
                <a:ea typeface="Microsoft YaHei" panose="020B0503020204020204" pitchFamily="34" charset="-122"/>
              </a:rPr>
              <a:t>Features: High surface sensitivity, suitable for inorganic samples, and requires an ultra-high-vacuum environment.</a:t>
            </a:r>
            <a:endParaRPr lang="en-US" altLang="zh-CN" sz="1200" b="1" dirty="0">
              <a:latin typeface="Microsoft YaHei" panose="020B0503020204020204" pitchFamily="34" charset="-122"/>
              <a:ea typeface="Microsoft YaHei"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4502972" y="1320925"/>
            <a:ext cx="4618627" cy="4216147"/>
          </a:xfrm>
          <a:prstGeom prst="rect">
            <a:avLst/>
          </a:prstGeom>
        </p:spPr>
      </p:pic>
      <p:pic>
        <p:nvPicPr>
          <p:cNvPr id="3" name="图片 2"/>
          <p:cNvPicPr>
            <a:picLocks noChangeAspect="1"/>
          </p:cNvPicPr>
          <p:nvPr/>
        </p:nvPicPr>
        <p:blipFill>
          <a:blip r:embed="rId2"/>
          <a:stretch>
            <a:fillRect/>
          </a:stretch>
        </p:blipFill>
        <p:spPr>
          <a:xfrm>
            <a:off x="22401" y="1320925"/>
            <a:ext cx="4383013" cy="4216147"/>
          </a:xfrm>
          <a:prstGeom prst="rect">
            <a:avLst/>
          </a:prstGeom>
        </p:spPr>
      </p:pic>
      <p:sp>
        <p:nvSpPr>
          <p:cNvPr id="8" name="文本框 7"/>
          <p:cNvSpPr txBox="1"/>
          <p:nvPr/>
        </p:nvSpPr>
        <p:spPr>
          <a:xfrm>
            <a:off x="529867" y="5728964"/>
            <a:ext cx="8252001" cy="829945"/>
          </a:xfrm>
          <a:prstGeom prst="rect">
            <a:avLst/>
          </a:prstGeom>
          <a:noFill/>
        </p:spPr>
        <p:txBody>
          <a:bodyPr wrap="square">
            <a:spAutoFit/>
          </a:bodyPr>
          <a:lstStyle/>
          <a:p>
            <a:r>
              <a:rPr lang="en-US" altLang="zh-CN" sz="1200" b="1" dirty="0">
                <a:latin typeface="Microsoft YaHei" panose="020B0503020204020204" pitchFamily="34" charset="-122"/>
                <a:ea typeface="Microsoft YaHei" panose="020B0503020204020204" pitchFamily="34" charset="-122"/>
              </a:rPr>
              <a:t>Principle: Utilizes the exchange interaction between spin-polarized electrons and ferromagnetic thin films. Measures the reflectivity of electrons on ferromagnetic targets magnetized in the +z and -z directions respectively, and determines the spin of incident electrons in the z - direction by measuring the relative difference between the two reflectivities.</a:t>
            </a:r>
            <a:endParaRPr lang="en-US" altLang="zh-CN" sz="1200" b="1" dirty="0">
              <a:latin typeface="Microsoft YaHei" panose="020B0503020204020204" pitchFamily="34" charset="-122"/>
              <a:ea typeface="Microsoft YaHei" panose="020B0503020204020204" pitchFamily="34" charset="-122"/>
            </a:endParaRPr>
          </a:p>
        </p:txBody>
      </p:sp>
      <p:sp>
        <p:nvSpPr>
          <p:cNvPr id="6" name="文本框 5"/>
          <p:cNvSpPr txBox="1"/>
          <p:nvPr/>
        </p:nvSpPr>
        <p:spPr>
          <a:xfrm>
            <a:off x="1170305" y="431165"/>
            <a:ext cx="5143500" cy="706755"/>
          </a:xfrm>
          <a:prstGeom prst="rect">
            <a:avLst/>
          </a:prstGeom>
          <a:noFill/>
        </p:spPr>
        <p:txBody>
          <a:bodyPr wrap="square" rtlCol="0" anchor="t">
            <a:spAutoFit/>
          </a:bodyPr>
          <a:p>
            <a:pPr>
              <a:lnSpc>
                <a:spcPct val="100000"/>
              </a:lnSpc>
            </a:pPr>
            <a:r>
              <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sym typeface="+mn-ea"/>
              </a:rPr>
              <a:t>Experimental Methods</a:t>
            </a:r>
            <a:r>
              <a:rPr lang="zh-CN" altLang="en-US"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sym typeface="+mn-ea"/>
              </a:rPr>
              <a:t>：</a:t>
            </a:r>
            <a:endParaRPr lang="zh-CN" altLang="en-US"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endParaRPr>
          </a:p>
          <a:p>
            <a:pPr>
              <a:lnSpc>
                <a:spcPct val="100000"/>
              </a:lnSpc>
            </a:pPr>
            <a:r>
              <a:rPr lang="en-US" altLang="zh-CN" sz="16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sym typeface="+mn-ea"/>
              </a:rPr>
              <a:t>Spin-Resolved Photoemission Spectroscopy</a:t>
            </a:r>
            <a:r>
              <a:rPr lang="en-US" altLang="zh-CN" sz="1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sym typeface="+mn-ea"/>
              </a:rPr>
              <a:t> </a:t>
            </a:r>
            <a:endParaRPr lang="en-US" altLang="zh-CN" sz="1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41" name="图片 40"/>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7097888" y="2701442"/>
            <a:ext cx="858852" cy="916718"/>
          </a:xfrm>
          <a:prstGeom prst="rect">
            <a:avLst/>
          </a:prstGeom>
        </p:spPr>
      </p:pic>
      <p:pic>
        <p:nvPicPr>
          <p:cNvPr id="40" name="图片 39"/>
          <p:cNvPicPr>
            <a:picLocks noChangeAspect="1"/>
          </p:cNvPicPr>
          <p:nvPr>
            <p:custDataLst>
              <p:tags r:id="rId4"/>
            </p:custDataLst>
          </p:nvPr>
        </p:nvPicPr>
        <p:blipFill>
          <a:blip r:embed="rId3" cstate="print">
            <a:extLst>
              <a:ext uri="{28A0092B-C50C-407E-A947-70E740481C1C}">
                <a14:useLocalDpi xmlns:a14="http://schemas.microsoft.com/office/drawing/2010/main" val="0"/>
              </a:ext>
            </a:extLst>
          </a:blip>
          <a:stretch>
            <a:fillRect/>
          </a:stretch>
        </p:blipFill>
        <p:spPr>
          <a:xfrm>
            <a:off x="5114896" y="2701442"/>
            <a:ext cx="858852" cy="916718"/>
          </a:xfrm>
          <a:prstGeom prst="rect">
            <a:avLst/>
          </a:prstGeom>
        </p:spPr>
      </p:pic>
      <p:pic>
        <p:nvPicPr>
          <p:cNvPr id="39" name="图片 38"/>
          <p:cNvPicPr>
            <a:picLocks noChangeAspect="1"/>
          </p:cNvPicPr>
          <p:nvPr>
            <p:custDataLst>
              <p:tags r:id="rId5"/>
            </p:custDataLst>
          </p:nvPr>
        </p:nvPicPr>
        <p:blipFill>
          <a:blip r:embed="rId3" cstate="print">
            <a:extLst>
              <a:ext uri="{28A0092B-C50C-407E-A947-70E740481C1C}">
                <a14:useLocalDpi xmlns:a14="http://schemas.microsoft.com/office/drawing/2010/main" val="0"/>
              </a:ext>
            </a:extLst>
          </a:blip>
          <a:stretch>
            <a:fillRect/>
          </a:stretch>
        </p:blipFill>
        <p:spPr>
          <a:xfrm>
            <a:off x="3159301" y="2701442"/>
            <a:ext cx="858852" cy="916718"/>
          </a:xfrm>
          <a:prstGeom prst="rect">
            <a:avLst/>
          </a:prstGeom>
        </p:spPr>
      </p:pic>
      <p:pic>
        <p:nvPicPr>
          <p:cNvPr id="38" name="图片 37"/>
          <p:cNvPicPr>
            <a:picLocks noChangeAspect="1"/>
          </p:cNvPicPr>
          <p:nvPr>
            <p:custDataLst>
              <p:tags r:id="rId6"/>
            </p:custDataLst>
          </p:nvPr>
        </p:nvPicPr>
        <p:blipFill>
          <a:blip r:embed="rId3" cstate="print">
            <a:extLst>
              <a:ext uri="{28A0092B-C50C-407E-A947-70E740481C1C}">
                <a14:useLocalDpi xmlns:a14="http://schemas.microsoft.com/office/drawing/2010/main" val="0"/>
              </a:ext>
            </a:extLst>
          </a:blip>
          <a:stretch>
            <a:fillRect/>
          </a:stretch>
        </p:blipFill>
        <p:spPr>
          <a:xfrm>
            <a:off x="1171112" y="2701442"/>
            <a:ext cx="858852" cy="916718"/>
          </a:xfrm>
          <a:prstGeom prst="rect">
            <a:avLst/>
          </a:prstGeom>
        </p:spPr>
      </p:pic>
      <p:sp>
        <p:nvSpPr>
          <p:cNvPr id="8" name="文本框 7"/>
          <p:cNvSpPr txBox="1"/>
          <p:nvPr>
            <p:custDataLst>
              <p:tags r:id="rId7"/>
            </p:custDataLst>
          </p:nvPr>
        </p:nvSpPr>
        <p:spPr>
          <a:xfrm>
            <a:off x="1333538" y="2915826"/>
            <a:ext cx="585786"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Microsoft YaHei" panose="020B0503020204020204" pitchFamily="34" charset="-122"/>
                <a:ea typeface="Microsoft YaHei" panose="020B0503020204020204" pitchFamily="34" charset="-122"/>
              </a:rPr>
              <a:t>01</a:t>
            </a:r>
            <a:endParaRPr lang="zh-CN" altLang="en-US" sz="2400" dirty="0">
              <a:solidFill>
                <a:srgbClr val="C00000"/>
              </a:solidFill>
              <a:latin typeface="Microsoft YaHei" panose="020B0503020204020204" pitchFamily="34" charset="-122"/>
              <a:ea typeface="Microsoft YaHei" panose="020B0503020204020204" pitchFamily="34" charset="-122"/>
            </a:endParaRPr>
          </a:p>
        </p:txBody>
      </p:sp>
      <p:sp>
        <p:nvSpPr>
          <p:cNvPr id="11" name="文本框 10"/>
          <p:cNvSpPr txBox="1"/>
          <p:nvPr>
            <p:custDataLst>
              <p:tags r:id="rId8"/>
            </p:custDataLst>
          </p:nvPr>
        </p:nvSpPr>
        <p:spPr>
          <a:xfrm>
            <a:off x="3302832" y="2915826"/>
            <a:ext cx="585786"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Microsoft YaHei" panose="020B0503020204020204" pitchFamily="34" charset="-122"/>
                <a:ea typeface="Microsoft YaHei" panose="020B0503020204020204" pitchFamily="34" charset="-122"/>
              </a:rPr>
              <a:t>02</a:t>
            </a:r>
            <a:endParaRPr lang="zh-CN" altLang="en-US" sz="2400" dirty="0">
              <a:solidFill>
                <a:srgbClr val="C00000"/>
              </a:solidFill>
              <a:latin typeface="Microsoft YaHei" panose="020B0503020204020204" pitchFamily="34" charset="-122"/>
              <a:ea typeface="Microsoft YaHei" panose="020B0503020204020204" pitchFamily="34" charset="-122"/>
            </a:endParaRPr>
          </a:p>
        </p:txBody>
      </p:sp>
      <p:sp>
        <p:nvSpPr>
          <p:cNvPr id="14" name="文本框 13"/>
          <p:cNvSpPr txBox="1"/>
          <p:nvPr>
            <p:custDataLst>
              <p:tags r:id="rId9"/>
            </p:custDataLst>
          </p:nvPr>
        </p:nvSpPr>
        <p:spPr>
          <a:xfrm>
            <a:off x="5272126" y="2915826"/>
            <a:ext cx="585786"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Microsoft YaHei" panose="020B0503020204020204" pitchFamily="34" charset="-122"/>
                <a:ea typeface="Microsoft YaHei" panose="020B0503020204020204" pitchFamily="34" charset="-122"/>
              </a:rPr>
              <a:t>03</a:t>
            </a:r>
            <a:endParaRPr lang="zh-CN" altLang="en-US" sz="2400" dirty="0">
              <a:solidFill>
                <a:srgbClr val="C00000"/>
              </a:solidFill>
              <a:latin typeface="Microsoft YaHei" panose="020B0503020204020204" pitchFamily="34" charset="-122"/>
              <a:ea typeface="Microsoft YaHei" panose="020B0503020204020204" pitchFamily="34" charset="-122"/>
            </a:endParaRPr>
          </a:p>
        </p:txBody>
      </p:sp>
      <p:sp>
        <p:nvSpPr>
          <p:cNvPr id="17" name="文本框 16"/>
          <p:cNvSpPr txBox="1"/>
          <p:nvPr>
            <p:custDataLst>
              <p:tags r:id="rId10"/>
            </p:custDataLst>
          </p:nvPr>
        </p:nvSpPr>
        <p:spPr>
          <a:xfrm>
            <a:off x="7241420" y="2915826"/>
            <a:ext cx="585786"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Microsoft YaHei" panose="020B0503020204020204" pitchFamily="34" charset="-122"/>
                <a:ea typeface="Microsoft YaHei" panose="020B0503020204020204" pitchFamily="34" charset="-122"/>
              </a:rPr>
              <a:t>04</a:t>
            </a:r>
            <a:endParaRPr lang="zh-CN" altLang="en-US" sz="2400" dirty="0">
              <a:solidFill>
                <a:srgbClr val="C00000"/>
              </a:solidFill>
              <a:latin typeface="Microsoft YaHei" panose="020B0503020204020204" pitchFamily="34" charset="-122"/>
              <a:ea typeface="Microsoft YaHei" panose="020B0503020204020204" pitchFamily="34" charset="-122"/>
            </a:endParaRPr>
          </a:p>
        </p:txBody>
      </p:sp>
      <p:sp>
        <p:nvSpPr>
          <p:cNvPr id="19" name="文本框 18"/>
          <p:cNvSpPr txBox="1"/>
          <p:nvPr>
            <p:custDataLst>
              <p:tags r:id="rId11"/>
            </p:custDataLst>
          </p:nvPr>
        </p:nvSpPr>
        <p:spPr>
          <a:xfrm>
            <a:off x="703580" y="3773170"/>
            <a:ext cx="1824355" cy="583565"/>
          </a:xfrm>
          <a:prstGeom prst="rect">
            <a:avLst/>
          </a:prstGeom>
          <a:noFill/>
        </p:spPr>
        <p:txBody>
          <a:bodyPr wrap="square" rtlCol="0">
            <a:spAutoFit/>
          </a:bodyPr>
          <a:lstStyle/>
          <a:p>
            <a:pPr algn="ctr"/>
            <a:r>
              <a:rPr lang="en-US" altLang="zh-CN" sz="1600" b="1" dirty="0">
                <a:solidFill>
                  <a:schemeClr val="tx1"/>
                </a:solidFill>
                <a:latin typeface="Microsoft YaHei" panose="020B0503020204020204" pitchFamily="34" charset="-122"/>
                <a:ea typeface="Microsoft YaHei" panose="020B0503020204020204" pitchFamily="34" charset="-122"/>
              </a:rPr>
              <a:t>Introduction to the Beamline</a:t>
            </a:r>
            <a:endParaRPr lang="en-US" altLang="zh-CN" sz="1600" b="1" dirty="0">
              <a:solidFill>
                <a:schemeClr val="tx1"/>
              </a:solidFill>
              <a:latin typeface="Microsoft YaHei" panose="020B0503020204020204" pitchFamily="34" charset="-122"/>
              <a:ea typeface="Microsoft YaHei" panose="020B0503020204020204" pitchFamily="34" charset="-122"/>
            </a:endParaRPr>
          </a:p>
        </p:txBody>
      </p:sp>
      <p:sp>
        <p:nvSpPr>
          <p:cNvPr id="22" name="文本框 21"/>
          <p:cNvSpPr txBox="1"/>
          <p:nvPr>
            <p:custDataLst>
              <p:tags r:id="rId12"/>
            </p:custDataLst>
          </p:nvPr>
        </p:nvSpPr>
        <p:spPr>
          <a:xfrm>
            <a:off x="4745696" y="3773102"/>
            <a:ext cx="1613205" cy="583565"/>
          </a:xfrm>
          <a:prstGeom prst="rect">
            <a:avLst/>
          </a:prstGeom>
          <a:noFill/>
        </p:spPr>
        <p:txBody>
          <a:bodyPr wrap="square" rtlCol="0">
            <a:spAutoFit/>
          </a:bodyPr>
          <a:lstStyle/>
          <a:p>
            <a:pPr algn="ctr"/>
            <a:r>
              <a:rPr lang="en-US" altLang="zh-CN" sz="1600" b="1" dirty="0">
                <a:solidFill>
                  <a:srgbClr val="FF0000"/>
                </a:solidFill>
                <a:latin typeface="Microsoft YaHei" panose="020B0503020204020204" pitchFamily="34" charset="-122"/>
                <a:ea typeface="Microsoft YaHei" panose="020B0503020204020204" pitchFamily="34" charset="-122"/>
              </a:rPr>
              <a:t>Research Examples</a:t>
            </a:r>
            <a:endParaRPr lang="en-US" altLang="zh-CN" sz="1600" b="1" dirty="0">
              <a:solidFill>
                <a:srgbClr val="FF0000"/>
              </a:solidFill>
              <a:latin typeface="Microsoft YaHei" panose="020B0503020204020204" pitchFamily="34" charset="-122"/>
              <a:ea typeface="Microsoft YaHei" panose="020B0503020204020204" pitchFamily="34" charset="-122"/>
            </a:endParaRPr>
          </a:p>
        </p:txBody>
      </p:sp>
      <p:sp>
        <p:nvSpPr>
          <p:cNvPr id="28" name="文本框 27"/>
          <p:cNvSpPr txBox="1"/>
          <p:nvPr>
            <p:custDataLst>
              <p:tags r:id="rId13"/>
            </p:custDataLst>
          </p:nvPr>
        </p:nvSpPr>
        <p:spPr>
          <a:xfrm>
            <a:off x="6721576" y="3773102"/>
            <a:ext cx="1613205" cy="583565"/>
          </a:xfrm>
          <a:prstGeom prst="rect">
            <a:avLst/>
          </a:prstGeom>
          <a:noFill/>
        </p:spPr>
        <p:txBody>
          <a:bodyPr wrap="square" rtlCol="0">
            <a:spAutoFit/>
          </a:bodyPr>
          <a:lstStyle/>
          <a:p>
            <a:pPr algn="ctr"/>
            <a:r>
              <a:rPr lang="en-US" altLang="zh-CN" sz="1600" b="1" dirty="0">
                <a:solidFill>
                  <a:schemeClr val="tx1"/>
                </a:solidFill>
                <a:latin typeface="Microsoft YaHei" panose="020B0503020204020204" pitchFamily="34" charset="-122"/>
                <a:ea typeface="Microsoft YaHei" panose="020B0503020204020204" pitchFamily="34" charset="-122"/>
              </a:rPr>
              <a:t>Experiment Application</a:t>
            </a:r>
            <a:endParaRPr lang="en-US" altLang="zh-CN" sz="1600" b="1" dirty="0">
              <a:solidFill>
                <a:schemeClr val="tx1"/>
              </a:solidFill>
              <a:latin typeface="Microsoft YaHei" panose="020B0503020204020204" pitchFamily="34" charset="-122"/>
              <a:ea typeface="Microsoft YaHei" panose="020B0503020204020204" pitchFamily="34" charset="-122"/>
            </a:endParaRPr>
          </a:p>
        </p:txBody>
      </p:sp>
      <p:sp>
        <p:nvSpPr>
          <p:cNvPr id="33" name="文本框 32"/>
          <p:cNvSpPr txBox="1"/>
          <p:nvPr/>
        </p:nvSpPr>
        <p:spPr>
          <a:xfrm>
            <a:off x="2646680" y="1532890"/>
            <a:ext cx="4003675" cy="583565"/>
          </a:xfrm>
          <a:prstGeom prst="rect">
            <a:avLst/>
          </a:prstGeom>
          <a:noFill/>
        </p:spPr>
        <p:txBody>
          <a:bodyPr wrap="square" rtlCol="0">
            <a:spAutoFit/>
          </a:bodyPr>
          <a:lstStyle/>
          <a:p>
            <a:pPr algn="ctr"/>
            <a:r>
              <a:rPr lang="en-US" altLang="zh-CN" sz="3200" b="1" dirty="0">
                <a:solidFill>
                  <a:schemeClr val="tx1"/>
                </a:solidFill>
                <a:latin typeface="Microsoft YaHei" panose="020B0503020204020204" pitchFamily="34" charset="-122"/>
                <a:ea typeface="Microsoft YaHei" panose="020B0503020204020204" pitchFamily="34" charset="-122"/>
              </a:rPr>
              <a:t>Table of Contents</a:t>
            </a:r>
            <a:endParaRPr lang="en-US" altLang="zh-CN" sz="3200" b="1" dirty="0">
              <a:solidFill>
                <a:schemeClr val="tx1"/>
              </a:solidFill>
              <a:latin typeface="Microsoft YaHei" panose="020B0503020204020204" pitchFamily="34" charset="-122"/>
              <a:ea typeface="Microsoft YaHei" panose="020B0503020204020204" pitchFamily="34" charset="-122"/>
            </a:endParaRPr>
          </a:p>
        </p:txBody>
      </p:sp>
      <p:sp>
        <p:nvSpPr>
          <p:cNvPr id="3" name="文本框 2"/>
          <p:cNvSpPr txBox="1"/>
          <p:nvPr>
            <p:custDataLst>
              <p:tags r:id="rId14"/>
            </p:custDataLst>
          </p:nvPr>
        </p:nvSpPr>
        <p:spPr>
          <a:xfrm>
            <a:off x="2896235" y="3787775"/>
            <a:ext cx="1595120" cy="583565"/>
          </a:xfrm>
          <a:prstGeom prst="rect">
            <a:avLst/>
          </a:prstGeom>
          <a:noFill/>
        </p:spPr>
        <p:txBody>
          <a:bodyPr wrap="square" rtlCol="0" anchor="t">
            <a:spAutoFit/>
          </a:bodyPr>
          <a:p>
            <a:pPr algn="ctr">
              <a:buClrTx/>
              <a:buSzTx/>
              <a:buFontTx/>
            </a:pPr>
            <a:r>
              <a:rPr lang="en-US" altLang="zh-CN" sz="1600" b="1" dirty="0">
                <a:solidFill>
                  <a:schemeClr val="tx1"/>
                </a:solidFill>
                <a:latin typeface="Microsoft YaHei" panose="020B0503020204020204" pitchFamily="34" charset="-122"/>
                <a:ea typeface="Microsoft YaHei" panose="020B0503020204020204" pitchFamily="34" charset="-122"/>
              </a:rPr>
              <a:t>Experimental </a:t>
            </a:r>
            <a:endParaRPr lang="en-US" altLang="zh-CN" sz="1600" b="1" dirty="0">
              <a:solidFill>
                <a:schemeClr val="tx1"/>
              </a:solidFill>
              <a:latin typeface="Microsoft YaHei" panose="020B0503020204020204" pitchFamily="34" charset="-122"/>
              <a:ea typeface="Microsoft YaHei" panose="020B0503020204020204" pitchFamily="34" charset="-122"/>
            </a:endParaRPr>
          </a:p>
          <a:p>
            <a:pPr algn="ctr">
              <a:buClrTx/>
              <a:buSzTx/>
              <a:buFontTx/>
            </a:pPr>
            <a:r>
              <a:rPr lang="en-US" altLang="zh-CN" sz="1600" b="1" dirty="0">
                <a:solidFill>
                  <a:schemeClr val="tx1"/>
                </a:solidFill>
                <a:latin typeface="Microsoft YaHei" panose="020B0503020204020204" pitchFamily="34" charset="-122"/>
                <a:ea typeface="Microsoft YaHei" panose="020B0503020204020204" pitchFamily="34" charset="-122"/>
              </a:rPr>
              <a:t>Methods</a:t>
            </a:r>
            <a:endParaRPr lang="en-US" altLang="zh-CN" sz="1600" b="1" dirty="0">
              <a:solidFill>
                <a:schemeClr val="tx1"/>
              </a:solidFill>
              <a:latin typeface="Microsoft YaHei" panose="020B0503020204020204" pitchFamily="34" charset="-122"/>
              <a:ea typeface="Microsoft YaHei"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p:cNvSpPr txBox="1"/>
          <p:nvPr/>
        </p:nvSpPr>
        <p:spPr>
          <a:xfrm>
            <a:off x="1390566" y="373520"/>
            <a:ext cx="7050304" cy="8555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endParaRPr lang="zh-CN" altLang="en-US"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endParaRPr>
          </a:p>
        </p:txBody>
      </p:sp>
      <p:sp>
        <p:nvSpPr>
          <p:cNvPr id="13" name="标题 1"/>
          <p:cNvSpPr txBox="1"/>
          <p:nvPr/>
        </p:nvSpPr>
        <p:spPr>
          <a:xfrm>
            <a:off x="1233906" y="356773"/>
            <a:ext cx="7050304" cy="8555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rPr>
              <a:t>Direct Acquisition of Electronic Structure</a:t>
            </a:r>
            <a:endPar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endParaRPr>
          </a:p>
        </p:txBody>
      </p:sp>
      <p:sp>
        <p:nvSpPr>
          <p:cNvPr id="14" name="文本框 13"/>
          <p:cNvSpPr txBox="1"/>
          <p:nvPr/>
        </p:nvSpPr>
        <p:spPr>
          <a:xfrm>
            <a:off x="902970" y="5662930"/>
            <a:ext cx="7499985" cy="829945"/>
          </a:xfrm>
          <a:prstGeom prst="rect">
            <a:avLst/>
          </a:prstGeom>
          <a:noFill/>
        </p:spPr>
        <p:txBody>
          <a:bodyPr wrap="square" rtlCol="0">
            <a:spAutoFit/>
          </a:bodyPr>
          <a:lstStyle/>
          <a:p>
            <a:pPr indent="0" algn="just" fontAlgn="auto"/>
            <a:r>
              <a:rPr lang="en-US" altLang="zh-CN" sz="1200" b="1" dirty="0">
                <a:latin typeface="Microsoft YaHei" panose="020B0503020204020204" pitchFamily="34" charset="-122"/>
                <a:ea typeface="Microsoft YaHei" panose="020B0503020204020204" pitchFamily="34" charset="-122"/>
              </a:rPr>
              <a:t>For the (001) cleavage plane of EuB</a:t>
            </a:r>
            <a:r>
              <a:rPr lang="en-US" altLang="zh-CN" sz="1200" b="1" baseline="-25000" dirty="0">
                <a:latin typeface="Microsoft YaHei" panose="020B0503020204020204" pitchFamily="34" charset="-122"/>
                <a:ea typeface="Microsoft YaHei" panose="020B0503020204020204" pitchFamily="34" charset="-122"/>
              </a:rPr>
              <a:t>6</a:t>
            </a:r>
            <a:r>
              <a:rPr lang="en-US" altLang="zh-CN" sz="1200" b="1" dirty="0">
                <a:latin typeface="Microsoft YaHei" panose="020B0503020204020204" pitchFamily="34" charset="-122"/>
                <a:ea typeface="Microsoft YaHei" panose="020B0503020204020204" pitchFamily="34" charset="-122"/>
              </a:rPr>
              <a:t>, different surface states were observed on the Eu and B termination surfaces. The B termination surface shows spin - splitting and band inversion during the ferromagnetic transition, forming a magnetic topological semimetal state with broken time - reversal symmetry.</a:t>
            </a:r>
            <a:endParaRPr lang="en-US" altLang="zh-CN" sz="1200" b="1" dirty="0">
              <a:latin typeface="Microsoft YaHei" panose="020B0503020204020204" pitchFamily="34" charset="-122"/>
              <a:ea typeface="Microsoft YaHei" panose="020B0503020204020204" pitchFamily="34" charset="-122"/>
            </a:endParaRPr>
          </a:p>
        </p:txBody>
      </p:sp>
      <p:sp>
        <p:nvSpPr>
          <p:cNvPr id="17" name="矩形 16"/>
          <p:cNvSpPr/>
          <p:nvPr/>
        </p:nvSpPr>
        <p:spPr>
          <a:xfrm>
            <a:off x="0" y="6525436"/>
            <a:ext cx="9143369" cy="337185"/>
          </a:xfrm>
          <a:prstGeom prst="rect">
            <a:avLst/>
          </a:prstGeom>
        </p:spPr>
        <p:txBody>
          <a:bodyPr wrap="square">
            <a:spAutoFit/>
          </a:bodyPr>
          <a:lstStyle/>
          <a:p>
            <a:pPr algn="ctr"/>
            <a:r>
              <a:rPr lang="en-US" altLang="zh-CN" sz="1600" dirty="0">
                <a:latin typeface="Microsoft YaHei" panose="020B0503020204020204" pitchFamily="34" charset="-122"/>
                <a:ea typeface="Microsoft YaHei" panose="020B0503020204020204" pitchFamily="34" charset="-122"/>
              </a:rPr>
              <a:t> </a:t>
            </a:r>
            <a:r>
              <a:rPr lang="fr-FR" altLang="zh-CN" sz="1400" dirty="0">
                <a:latin typeface="Microsoft YaHei" panose="020B0503020204020204" pitchFamily="34" charset="-122"/>
                <a:ea typeface="Microsoft YaHei" panose="020B0503020204020204" pitchFamily="34" charset="-122"/>
              </a:rPr>
              <a:t>Shun-Ye Gao &amp; Sheng Xu </a:t>
            </a:r>
            <a:r>
              <a:rPr lang="da-DK" altLang="zh-CN" sz="1400" dirty="0">
                <a:latin typeface="Microsoft YaHei" panose="020B0503020204020204" pitchFamily="34" charset="-122"/>
                <a:ea typeface="Microsoft YaHei" panose="020B0503020204020204" pitchFamily="34" charset="-122"/>
              </a:rPr>
              <a:t>et al. </a:t>
            </a:r>
            <a:r>
              <a:rPr lang="en-US" altLang="zh-CN" sz="1400" i="1" dirty="0">
                <a:latin typeface="Microsoft YaHei" panose="020B0503020204020204" pitchFamily="34" charset="-122"/>
                <a:ea typeface="Microsoft YaHei" panose="020B0503020204020204" pitchFamily="34" charset="-122"/>
              </a:rPr>
              <a:t>Phys. Rev. X </a:t>
            </a:r>
            <a:r>
              <a:rPr lang="en-US" altLang="zh-CN" sz="1400" dirty="0">
                <a:latin typeface="Microsoft YaHei" panose="020B0503020204020204" pitchFamily="34" charset="-122"/>
                <a:ea typeface="Microsoft YaHei" panose="020B0503020204020204" pitchFamily="34" charset="-122"/>
              </a:rPr>
              <a:t>2021, 11, 021016</a:t>
            </a:r>
            <a:r>
              <a:rPr lang="en-US" altLang="zh-CN" sz="1600" dirty="0">
                <a:latin typeface="Microsoft YaHei" panose="020B0503020204020204" pitchFamily="34" charset="-122"/>
                <a:ea typeface="Microsoft YaHei" panose="020B0503020204020204" pitchFamily="34" charset="-122"/>
              </a:rPr>
              <a:t> </a:t>
            </a:r>
            <a:endParaRPr lang="da-DK" altLang="zh-CN" sz="1600" dirty="0">
              <a:latin typeface="Microsoft YaHei" panose="020B0503020204020204" pitchFamily="34" charset="-122"/>
              <a:ea typeface="Microsoft YaHei" panose="020B0503020204020204" pitchFamily="34" charset="-122"/>
            </a:endParaRPr>
          </a:p>
        </p:txBody>
      </p:sp>
      <p:sp>
        <p:nvSpPr>
          <p:cNvPr id="18" name="Rectangle 1"/>
          <p:cNvSpPr>
            <a:spLocks noChangeArrowheads="1"/>
          </p:cNvSpPr>
          <p:nvPr/>
        </p:nvSpPr>
        <p:spPr bwMode="auto">
          <a:xfrm>
            <a:off x="0" y="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Char char="•"/>
            </a:pPr>
            <a:r>
              <a:rPr kumimoji="0" lang="zh-CN" altLang="zh-CN" sz="1200" b="0" i="0" u="none" strike="noStrike" cap="none" normalizeH="0" baseline="0">
                <a:ln>
                  <a:noFill/>
                </a:ln>
                <a:solidFill>
                  <a:srgbClr val="222222"/>
                </a:solidFill>
                <a:effectLst/>
                <a:latin typeface="Arial" panose="020B0604020202020204" pitchFamily="34" charset="0"/>
                <a:ea typeface="-apple-system"/>
              </a:rPr>
              <a:t> </a:t>
            </a:r>
            <a:endParaRPr kumimoji="0" lang="zh-CN" altLang="zh-CN" sz="1200" b="0" i="0" u="none" strike="noStrike" cap="none" normalizeH="0" baseline="0">
              <a:ln>
                <a:noFill/>
              </a:ln>
              <a:solidFill>
                <a:srgbClr val="222222"/>
              </a:solidFill>
              <a:effectLst/>
              <a:latin typeface="Arial" panose="020B0604020202020204" pitchFamily="34" charset="0"/>
              <a:ea typeface="-apple-system"/>
            </a:endParaRPr>
          </a:p>
          <a:p>
            <a:pPr marL="0" marR="0" lvl="0" indent="0" algn="l" defTabSz="914400" rtl="0" eaLnBrk="0" fontAlgn="base" latinLnBrk="0" hangingPunct="0">
              <a:lnSpc>
                <a:spcPct val="100000"/>
              </a:lnSpc>
              <a:spcBef>
                <a:spcPct val="0"/>
              </a:spcBef>
              <a:spcAft>
                <a:spcPct val="0"/>
              </a:spcAft>
              <a:buClrTx/>
              <a:buSzTx/>
              <a:buFontTx/>
              <a:buChar char="•"/>
            </a:pPr>
            <a:r>
              <a:rPr kumimoji="0" lang="zh-CN" altLang="zh-CN" sz="1200" b="0" i="0" u="none" strike="noStrike" cap="none" normalizeH="0" baseline="0">
                <a:ln>
                  <a:noFill/>
                </a:ln>
                <a:solidFill>
                  <a:srgbClr val="006699"/>
                </a:solidFill>
                <a:effectLst/>
                <a:latin typeface="Arial" panose="020B0604020202020204" pitchFamily="34" charset="0"/>
                <a:ea typeface="-apple-system"/>
                <a:hlinkClick r:id="rId1"/>
              </a:rPr>
              <a:t>Kaustuv Manna</a:t>
            </a:r>
            <a:r>
              <a:rPr kumimoji="0" lang="zh-CN" altLang="zh-CN" sz="600" b="0" i="0" u="none" strike="noStrike" cap="none" normalizeH="0" baseline="0">
                <a:ln>
                  <a:noFill/>
                </a:ln>
                <a:solidFill>
                  <a:schemeClr val="tx1"/>
                </a:solidFill>
                <a:effectLst/>
                <a:latin typeface="Arial" panose="020B0604020202020204" pitchFamily="34" charset="0"/>
              </a:rPr>
              <a:t> </a:t>
            </a:r>
            <a:endParaRPr kumimoji="0" lang="zh-CN" altLang="zh-CN" sz="1800" b="0" i="0" u="none" strike="noStrike" cap="none" normalizeH="0" baseline="0">
              <a:ln>
                <a:noFill/>
              </a:ln>
              <a:solidFill>
                <a:schemeClr val="tx1"/>
              </a:solidFill>
              <a:effectLst/>
              <a:latin typeface="Arial" panose="020B0604020202020204" pitchFamily="34" charset="0"/>
            </a:endParaRPr>
          </a:p>
        </p:txBody>
      </p:sp>
      <p:pic>
        <p:nvPicPr>
          <p:cNvPr id="3" name="图片 2"/>
          <p:cNvPicPr>
            <a:picLocks noChangeAspect="1"/>
          </p:cNvPicPr>
          <p:nvPr/>
        </p:nvPicPr>
        <p:blipFill>
          <a:blip r:embed="rId2"/>
          <a:stretch>
            <a:fillRect/>
          </a:stretch>
        </p:blipFill>
        <p:spPr>
          <a:xfrm>
            <a:off x="1573287" y="1254692"/>
            <a:ext cx="5996794" cy="4311854"/>
          </a:xfrm>
          <a:prstGeom prst="rect">
            <a:avLst/>
          </a:prstGeom>
        </p:spPr>
      </p:pic>
      <p:sp>
        <p:nvSpPr>
          <p:cNvPr id="4" name="矩形 3"/>
          <p:cNvSpPr/>
          <p:nvPr/>
        </p:nvSpPr>
        <p:spPr>
          <a:xfrm>
            <a:off x="1573287" y="3271706"/>
            <a:ext cx="5996794" cy="26844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839993" y="981533"/>
            <a:ext cx="4787310" cy="4945620"/>
          </a:xfrm>
          <a:prstGeom prst="rect">
            <a:avLst/>
          </a:prstGeom>
        </p:spPr>
      </p:pic>
      <p:sp>
        <p:nvSpPr>
          <p:cNvPr id="4" name="标题 1"/>
          <p:cNvSpPr txBox="1"/>
          <p:nvPr/>
        </p:nvSpPr>
        <p:spPr>
          <a:xfrm>
            <a:off x="1204696" y="311688"/>
            <a:ext cx="7050304" cy="8555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rPr>
              <a:t>Variable Photon Energy</a:t>
            </a:r>
            <a:endPar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endParaRPr>
          </a:p>
        </p:txBody>
      </p:sp>
      <p:sp>
        <p:nvSpPr>
          <p:cNvPr id="8" name="矩形 7"/>
          <p:cNvSpPr/>
          <p:nvPr/>
        </p:nvSpPr>
        <p:spPr>
          <a:xfrm>
            <a:off x="1297940" y="5920740"/>
            <a:ext cx="6899910" cy="645160"/>
          </a:xfrm>
          <a:prstGeom prst="rect">
            <a:avLst/>
          </a:prstGeom>
        </p:spPr>
        <p:txBody>
          <a:bodyPr wrap="square">
            <a:spAutoFit/>
          </a:bodyPr>
          <a:lstStyle/>
          <a:p>
            <a:pPr indent="0" algn="just" fontAlgn="auto">
              <a:lnSpc>
                <a:spcPct val="100000"/>
              </a:lnSpc>
            </a:pPr>
            <a:r>
              <a:rPr lang="en-US" altLang="zh-CN" sz="1200" b="1" dirty="0">
                <a:latin typeface="Microsoft YaHei" panose="020B0503020204020204" pitchFamily="34" charset="-122"/>
                <a:ea typeface="Microsoft YaHei" panose="020B0503020204020204" pitchFamily="34" charset="-122"/>
              </a:rPr>
              <a:t>By changing the photon energy, the nodal line topological electronic structure near the Fermi level near the Brillouin zone Γ point in SrAs</a:t>
            </a:r>
            <a:r>
              <a:rPr lang="en-US" altLang="zh-CN" sz="1200" b="1" baseline="-25000" dirty="0">
                <a:latin typeface="Microsoft YaHei" panose="020B0503020204020204" pitchFamily="34" charset="-122"/>
                <a:ea typeface="Microsoft YaHei" panose="020B0503020204020204" pitchFamily="34" charset="-122"/>
              </a:rPr>
              <a:t>3</a:t>
            </a:r>
            <a:r>
              <a:rPr lang="en-US" altLang="zh-CN" sz="1200" b="1" dirty="0">
                <a:latin typeface="Microsoft YaHei" panose="020B0503020204020204" pitchFamily="34" charset="-122"/>
                <a:ea typeface="Microsoft YaHei" panose="020B0503020204020204" pitchFamily="34" charset="-122"/>
              </a:rPr>
              <a:t> material is directly observed under low energy photons ( 10-20 eV ).</a:t>
            </a:r>
            <a:endParaRPr lang="en-US" altLang="zh-CN" sz="1200" b="1" dirty="0">
              <a:latin typeface="Microsoft YaHei" panose="020B0503020204020204" pitchFamily="34" charset="-122"/>
              <a:ea typeface="Microsoft YaHei" panose="020B0503020204020204" pitchFamily="34" charset="-122"/>
            </a:endParaRPr>
          </a:p>
        </p:txBody>
      </p:sp>
      <p:sp>
        <p:nvSpPr>
          <p:cNvPr id="10" name="文本框 9"/>
          <p:cNvSpPr txBox="1"/>
          <p:nvPr/>
        </p:nvSpPr>
        <p:spPr>
          <a:xfrm>
            <a:off x="1811655" y="6553200"/>
            <a:ext cx="5556885" cy="306705"/>
          </a:xfrm>
          <a:prstGeom prst="rect">
            <a:avLst/>
          </a:prstGeom>
          <a:noFill/>
        </p:spPr>
        <p:txBody>
          <a:bodyPr wrap="square">
            <a:spAutoFit/>
          </a:bodyPr>
          <a:lstStyle/>
          <a:p>
            <a:r>
              <a:rPr lang="nl-NL" altLang="zh-CN" sz="1400" dirty="0">
                <a:latin typeface="Microsoft YaHei" panose="020B0503020204020204" pitchFamily="34" charset="-122"/>
                <a:ea typeface="Microsoft YaHei" panose="020B0503020204020204" pitchFamily="34" charset="-122"/>
              </a:rPr>
              <a:t>Y. K. Song &amp; G. W. Wang et al. </a:t>
            </a:r>
            <a:r>
              <a:rPr lang="en-US" altLang="zh-CN" sz="1400" dirty="0">
                <a:latin typeface="Microsoft YaHei" panose="020B0503020204020204" pitchFamily="34" charset="-122"/>
                <a:ea typeface="Microsoft YaHei" panose="020B0503020204020204" pitchFamily="34" charset="-122"/>
              </a:rPr>
              <a:t>Phys. Rev. L 2020, 124,056402</a:t>
            </a:r>
            <a:endParaRPr lang="en-US" altLang="zh-CN" sz="1400" dirty="0">
              <a:latin typeface="Microsoft YaHei" panose="020B0503020204020204" pitchFamily="34" charset="-122"/>
              <a:ea typeface="Microsoft YaHei"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矩形 3"/>
              <p:cNvSpPr/>
              <p:nvPr/>
            </p:nvSpPr>
            <p:spPr>
              <a:xfrm>
                <a:off x="981710" y="5207000"/>
                <a:ext cx="7480935" cy="817245"/>
              </a:xfrm>
              <a:prstGeom prst="rect">
                <a:avLst/>
              </a:prstGeom>
            </p:spPr>
            <p:txBody>
              <a:bodyPr wrap="square">
                <a:spAutoFit/>
              </a:bodyPr>
              <a:lstStyle/>
              <a:p>
                <a:pPr indent="0" algn="just" fontAlgn="auto">
                  <a:lnSpc>
                    <a:spcPct val="100000"/>
                  </a:lnSpc>
                </a:pPr>
                <a:r>
                  <a:rPr lang="en-US" altLang="zh-CN" sz="1400" b="1" dirty="0">
                    <a:solidFill>
                      <a:schemeClr val="tx1"/>
                    </a:solidFill>
                    <a:latin typeface="Microsoft YaHei" panose="020B0503020204020204" pitchFamily="34" charset="-122"/>
                    <a:ea typeface="Microsoft YaHei" panose="020B0503020204020204" pitchFamily="34" charset="-122"/>
                  </a:rPr>
                  <a:t>By using LH ( horizontal ) and LV ( vertical ) polarizations, NaAlSi along the</a:t>
                </a:r>
                <a14:m>
                  <m:oMath xmlns:m="http://schemas.openxmlformats.org/officeDocument/2006/math">
                    <m:bar>
                      <m:barPr>
                        <m:pos m:val="top"/>
                        <m:ctrlPr>
                          <a:rPr lang="en-US" altLang="zh-CN" sz="1400" b="1" i="1" smtClean="0">
                            <a:solidFill>
                              <a:schemeClr val="tx1"/>
                            </a:solidFill>
                            <a:latin typeface="Cambria Math" panose="02040503050406030204" pitchFamily="18" charset="0"/>
                            <a:ea typeface="Microsoft YaHei" panose="020B0503020204020204" pitchFamily="34" charset="-122"/>
                          </a:rPr>
                        </m:ctrlPr>
                      </m:barPr>
                      <m:e>
                        <m:r>
                          <a:rPr lang="en-US" altLang="zh-CN" sz="1400" b="1" i="1" smtClean="0">
                            <a:solidFill>
                              <a:schemeClr val="tx1"/>
                            </a:solidFill>
                            <a:latin typeface="Cambria Math" panose="02040503050406030204" pitchFamily="18" charset="0"/>
                            <a:ea typeface="Microsoft YaHei" panose="020B0503020204020204" pitchFamily="34" charset="-122"/>
                          </a:rPr>
                          <m:t> </m:t>
                        </m:r>
                        <m:r>
                          <a:rPr lang="zh-CN" altLang="en-US" sz="1400" b="1" i="1" smtClean="0">
                            <a:solidFill>
                              <a:schemeClr val="tx1"/>
                            </a:solidFill>
                            <a:latin typeface="Cambria Math" panose="02040503050406030204" pitchFamily="18" charset="0"/>
                            <a:ea typeface="Microsoft YaHei" panose="020B0503020204020204" pitchFamily="34" charset="-122"/>
                          </a:rPr>
                          <m:t>𝚪</m:t>
                        </m:r>
                      </m:e>
                    </m:bar>
                    <m:r>
                      <a:rPr lang="en-US" altLang="zh-CN" sz="1400" b="1" i="1" smtClean="0">
                        <a:solidFill>
                          <a:schemeClr val="tx1"/>
                        </a:solidFill>
                        <a:latin typeface="Cambria Math" panose="02040503050406030204" pitchFamily="18" charset="0"/>
                        <a:ea typeface="Microsoft YaHei" panose="020B0503020204020204" pitchFamily="34" charset="-122"/>
                      </a:rPr>
                      <m:t>−</m:t>
                    </m:r>
                    <m:bar>
                      <m:barPr>
                        <m:pos m:val="top"/>
                        <m:ctrlPr>
                          <a:rPr lang="en-US" altLang="zh-CN" sz="1400" b="1" i="1" smtClean="0">
                            <a:solidFill>
                              <a:schemeClr val="tx1"/>
                            </a:solidFill>
                            <a:latin typeface="Cambria Math" panose="02040503050406030204" pitchFamily="18" charset="0"/>
                            <a:ea typeface="Microsoft YaHei" panose="020B0503020204020204" pitchFamily="34" charset="-122"/>
                          </a:rPr>
                        </m:ctrlPr>
                      </m:barPr>
                      <m:e>
                        <m:r>
                          <a:rPr lang="zh-CN" altLang="en-US" sz="1400" b="1" i="1" smtClean="0">
                            <a:solidFill>
                              <a:schemeClr val="tx1"/>
                            </a:solidFill>
                            <a:latin typeface="Cambria Math" panose="02040503050406030204" pitchFamily="18" charset="0"/>
                            <a:ea typeface="Microsoft YaHei" panose="020B0503020204020204" pitchFamily="34" charset="-122"/>
                          </a:rPr>
                          <m:t>𝚾</m:t>
                        </m:r>
                      </m:e>
                    </m:bar>
                  </m:oMath>
                </a14:m>
                <a:r>
                  <a:rPr lang="en-US" altLang="zh-CN" sz="1400" b="1" dirty="0">
                    <a:solidFill>
                      <a:schemeClr val="tx1"/>
                    </a:solidFill>
                    <a:latin typeface="Microsoft YaHei" panose="020B0503020204020204" pitchFamily="34" charset="-122"/>
                    <a:ea typeface="Microsoft YaHei" panose="020B0503020204020204" pitchFamily="34" charset="-122"/>
                  </a:rPr>
                  <a:t> and </a:t>
                </a:r>
                <a14:m>
                  <m:oMath xmlns:m="http://schemas.openxmlformats.org/officeDocument/2006/math">
                    <m:bar>
                      <m:barPr>
                        <m:pos m:val="top"/>
                        <m:ctrlPr>
                          <a:rPr lang="en-US" altLang="zh-CN" sz="1400" b="1" i="1" dirty="0" smtClean="0">
                            <a:solidFill>
                              <a:schemeClr val="tx1"/>
                            </a:solidFill>
                            <a:latin typeface="Cambria Math" panose="02040503050406030204" pitchFamily="18" charset="0"/>
                            <a:ea typeface="Microsoft YaHei" panose="020B0503020204020204" pitchFamily="34" charset="-122"/>
                          </a:rPr>
                        </m:ctrlPr>
                      </m:barPr>
                      <m:e>
                        <m:r>
                          <a:rPr lang="zh-CN" altLang="en-US" sz="1400" b="1" i="1" dirty="0" smtClean="0">
                            <a:solidFill>
                              <a:schemeClr val="tx1"/>
                            </a:solidFill>
                            <a:latin typeface="Cambria Math" panose="02040503050406030204" pitchFamily="18" charset="0"/>
                            <a:ea typeface="Microsoft YaHei" panose="020B0503020204020204" pitchFamily="34" charset="-122"/>
                          </a:rPr>
                          <m:t>𝚪</m:t>
                        </m:r>
                      </m:e>
                    </m:bar>
                    <m:r>
                      <a:rPr lang="en-US" altLang="zh-CN" sz="1400" b="1" i="1" dirty="0" smtClean="0">
                        <a:solidFill>
                          <a:schemeClr val="tx1"/>
                        </a:solidFill>
                        <a:latin typeface="Cambria Math" panose="02040503050406030204" pitchFamily="18" charset="0"/>
                        <a:ea typeface="Microsoft YaHei" panose="020B0503020204020204" pitchFamily="34" charset="-122"/>
                      </a:rPr>
                      <m:t>−</m:t>
                    </m:r>
                    <m:bar>
                      <m:barPr>
                        <m:pos m:val="top"/>
                        <m:ctrlPr>
                          <a:rPr lang="en-US" altLang="zh-CN" sz="1400" b="1" i="1" dirty="0" smtClean="0">
                            <a:solidFill>
                              <a:schemeClr val="tx1"/>
                            </a:solidFill>
                            <a:latin typeface="Cambria Math" panose="02040503050406030204" pitchFamily="18" charset="0"/>
                            <a:ea typeface="Microsoft YaHei" panose="020B0503020204020204" pitchFamily="34" charset="-122"/>
                          </a:rPr>
                        </m:ctrlPr>
                      </m:barPr>
                      <m:e>
                        <m:r>
                          <a:rPr lang="zh-CN" altLang="en-US" sz="1400" b="1" i="1" dirty="0" smtClean="0">
                            <a:solidFill>
                              <a:schemeClr val="tx1"/>
                            </a:solidFill>
                            <a:latin typeface="Cambria Math" panose="02040503050406030204" pitchFamily="18" charset="0"/>
                            <a:ea typeface="Microsoft YaHei" panose="020B0503020204020204" pitchFamily="34" charset="-122"/>
                          </a:rPr>
                          <m:t>𝚳</m:t>
                        </m:r>
                      </m:e>
                    </m:bar>
                  </m:oMath>
                </a14:m>
                <a:r>
                  <a:rPr lang="en-US" altLang="zh-CN" sz="1400" b="1" dirty="0">
                    <a:solidFill>
                      <a:schemeClr val="tx1"/>
                    </a:solidFill>
                    <a:latin typeface="Microsoft YaHei" panose="020B0503020204020204" pitchFamily="34" charset="-122"/>
                    <a:ea typeface="Microsoft YaHei" panose="020B0503020204020204" pitchFamily="34" charset="-122"/>
                  </a:rPr>
                  <a:t> directions is obtained. The orbital occupancy information of each energy band electron.</a:t>
                </a:r>
                <a:endParaRPr lang="zh-CN" altLang="en-US" sz="1400" b="1" dirty="0">
                  <a:solidFill>
                    <a:schemeClr val="tx1"/>
                  </a:solidFill>
                  <a:latin typeface="Microsoft YaHei" panose="020B0503020204020204" pitchFamily="34" charset="-122"/>
                  <a:ea typeface="Microsoft YaHei" panose="020B0503020204020204" pitchFamily="34" charset="-122"/>
                </a:endParaRPr>
              </a:p>
            </p:txBody>
          </p:sp>
        </mc:Choice>
        <mc:Fallback>
          <p:sp>
            <p:nvSpPr>
              <p:cNvPr id="4" name="矩形 3"/>
              <p:cNvSpPr>
                <a:spLocks noRot="1" noChangeAspect="1" noMove="1" noResize="1" noEditPoints="1" noAdjustHandles="1" noChangeArrowheads="1" noChangeShapeType="1" noTextEdit="1"/>
              </p:cNvSpPr>
              <p:nvPr/>
            </p:nvSpPr>
            <p:spPr>
              <a:xfrm>
                <a:off x="981710" y="5207000"/>
                <a:ext cx="7480935" cy="817245"/>
              </a:xfrm>
              <a:prstGeom prst="rect">
                <a:avLst/>
              </a:prstGeom>
              <a:blipFill rotWithShape="1">
                <a:blip r:embed="rId1"/>
                <a:stretch>
                  <a:fillRect/>
                </a:stretch>
              </a:blipFill>
            </p:spPr>
            <p:txBody>
              <a:bodyPr/>
              <a:lstStyle/>
              <a:p>
                <a:r>
                  <a:rPr lang="zh-CN" altLang="en-US">
                    <a:noFill/>
                  </a:rPr>
                  <a:t> </a:t>
                </a:r>
              </a:p>
            </p:txBody>
          </p:sp>
        </mc:Fallback>
      </mc:AlternateContent>
      <p:sp>
        <p:nvSpPr>
          <p:cNvPr id="5" name="矩形 4"/>
          <p:cNvSpPr/>
          <p:nvPr/>
        </p:nvSpPr>
        <p:spPr>
          <a:xfrm>
            <a:off x="631" y="6416010"/>
            <a:ext cx="9143369" cy="306705"/>
          </a:xfrm>
          <a:prstGeom prst="rect">
            <a:avLst/>
          </a:prstGeom>
        </p:spPr>
        <p:txBody>
          <a:bodyPr wrap="square">
            <a:spAutoFit/>
          </a:bodyPr>
          <a:lstStyle/>
          <a:p>
            <a:pPr algn="ctr"/>
            <a:r>
              <a:rPr lang="en-US" altLang="zh-CN" sz="1400" dirty="0">
                <a:latin typeface="Microsoft YaHei" panose="020B0503020204020204" pitchFamily="34" charset="-122"/>
                <a:ea typeface="Microsoft YaHei" panose="020B0503020204020204" pitchFamily="34" charset="-122"/>
              </a:rPr>
              <a:t>     </a:t>
            </a:r>
            <a:r>
              <a:rPr lang="da-DK" altLang="zh-CN" sz="1400" dirty="0">
                <a:latin typeface="Microsoft YaHei" panose="020B0503020204020204" pitchFamily="34" charset="-122"/>
                <a:ea typeface="Microsoft YaHei" panose="020B0503020204020204" pitchFamily="34" charset="-122"/>
              </a:rPr>
              <a:t>Chunyao Song &amp; Lei Jin  et al. </a:t>
            </a:r>
            <a:r>
              <a:rPr lang="da-DK" altLang="zh-CN" sz="1400" i="1" dirty="0">
                <a:latin typeface="Microsoft YaHei" panose="020B0503020204020204" pitchFamily="34" charset="-122"/>
                <a:ea typeface="Microsoft YaHei" panose="020B0503020204020204" pitchFamily="34" charset="-122"/>
              </a:rPr>
              <a:t>Phys. Rev. B </a:t>
            </a:r>
            <a:r>
              <a:rPr lang="da-DK" altLang="zh-CN" sz="1400" dirty="0">
                <a:latin typeface="Microsoft YaHei" panose="020B0503020204020204" pitchFamily="34" charset="-122"/>
                <a:ea typeface="Microsoft YaHei" panose="020B0503020204020204" pitchFamily="34" charset="-122"/>
              </a:rPr>
              <a:t>2022</a:t>
            </a:r>
            <a:r>
              <a:rPr lang="en-US" altLang="zh-CN" sz="1400" dirty="0">
                <a:latin typeface="Microsoft YaHei" panose="020B0503020204020204" pitchFamily="34" charset="-122"/>
                <a:ea typeface="Microsoft YaHei" panose="020B0503020204020204" pitchFamily="34" charset="-122"/>
              </a:rPr>
              <a:t>,</a:t>
            </a:r>
            <a:r>
              <a:rPr lang="zh-CN" altLang="en-US" sz="1400" dirty="0">
                <a:latin typeface="Microsoft YaHei" panose="020B0503020204020204" pitchFamily="34" charset="-122"/>
                <a:ea typeface="Microsoft YaHei" panose="020B0503020204020204" pitchFamily="34" charset="-122"/>
              </a:rPr>
              <a:t> </a:t>
            </a:r>
            <a:r>
              <a:rPr lang="da-DK" altLang="zh-CN" sz="1400" dirty="0">
                <a:latin typeface="Microsoft YaHei" panose="020B0503020204020204" pitchFamily="34" charset="-122"/>
                <a:ea typeface="Microsoft YaHei" panose="020B0503020204020204" pitchFamily="34" charset="-122"/>
              </a:rPr>
              <a:t>105, L161104</a:t>
            </a:r>
            <a:endParaRPr lang="da-DK" altLang="zh-CN" sz="1400" dirty="0">
              <a:latin typeface="Microsoft YaHei" panose="020B0503020204020204" pitchFamily="34" charset="-122"/>
              <a:ea typeface="Microsoft YaHei" panose="020B0503020204020204" pitchFamily="34" charset="-122"/>
            </a:endParaRPr>
          </a:p>
        </p:txBody>
      </p:sp>
      <p:sp>
        <p:nvSpPr>
          <p:cNvPr id="11" name="矩形 10"/>
          <p:cNvSpPr/>
          <p:nvPr/>
        </p:nvSpPr>
        <p:spPr>
          <a:xfrm>
            <a:off x="5699416" y="3270259"/>
            <a:ext cx="266700" cy="3392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94153" y="3270259"/>
            <a:ext cx="266700" cy="3392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10933" y="3261355"/>
            <a:ext cx="266700" cy="3392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标题 1"/>
          <p:cNvSpPr txBox="1"/>
          <p:nvPr/>
        </p:nvSpPr>
        <p:spPr>
          <a:xfrm>
            <a:off x="1209141" y="381538"/>
            <a:ext cx="7050304" cy="8555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rPr>
              <a:t>Variable Polarization</a:t>
            </a:r>
            <a:endPar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endParaRPr>
          </a:p>
        </p:txBody>
      </p:sp>
      <p:pic>
        <p:nvPicPr>
          <p:cNvPr id="3" name="图片 2"/>
          <p:cNvPicPr>
            <a:picLocks noChangeAspect="1"/>
          </p:cNvPicPr>
          <p:nvPr/>
        </p:nvPicPr>
        <p:blipFill>
          <a:blip r:embed="rId2"/>
          <a:stretch>
            <a:fillRect/>
          </a:stretch>
        </p:blipFill>
        <p:spPr>
          <a:xfrm>
            <a:off x="667319" y="1653138"/>
            <a:ext cx="7867520" cy="304438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p:cNvSpPr txBox="1"/>
          <p:nvPr/>
        </p:nvSpPr>
        <p:spPr>
          <a:xfrm>
            <a:off x="1264386" y="356138"/>
            <a:ext cx="7050304" cy="8555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rPr>
              <a:t>In - situ Alkali Metal Evaporation</a:t>
            </a:r>
            <a:endPar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endParaRPr>
          </a:p>
        </p:txBody>
      </p:sp>
      <p:grpSp>
        <p:nvGrpSpPr>
          <p:cNvPr id="11" name="组合 10"/>
          <p:cNvGrpSpPr/>
          <p:nvPr/>
        </p:nvGrpSpPr>
        <p:grpSpPr>
          <a:xfrm>
            <a:off x="1004738" y="1110954"/>
            <a:ext cx="7395778" cy="4666004"/>
            <a:chOff x="1004738" y="1110953"/>
            <a:chExt cx="7582374" cy="4817133"/>
          </a:xfrm>
        </p:grpSpPr>
        <p:pic>
          <p:nvPicPr>
            <p:cNvPr id="3" name="图片 2"/>
            <p:cNvPicPr>
              <a:picLocks noChangeAspect="1"/>
            </p:cNvPicPr>
            <p:nvPr/>
          </p:nvPicPr>
          <p:blipFill>
            <a:blip r:embed="rId1"/>
            <a:stretch>
              <a:fillRect/>
            </a:stretch>
          </p:blipFill>
          <p:spPr>
            <a:xfrm>
              <a:off x="1004738" y="1110953"/>
              <a:ext cx="7582374" cy="4817132"/>
            </a:xfrm>
            <a:prstGeom prst="rect">
              <a:avLst/>
            </a:prstGeom>
          </p:spPr>
        </p:pic>
        <p:sp>
          <p:nvSpPr>
            <p:cNvPr id="9" name="矩形 8"/>
            <p:cNvSpPr/>
            <p:nvPr/>
          </p:nvSpPr>
          <p:spPr>
            <a:xfrm>
              <a:off x="1093862" y="5759866"/>
              <a:ext cx="3418317" cy="168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348243" y="5759866"/>
              <a:ext cx="3238869" cy="168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1416151" y="5943796"/>
            <a:ext cx="6830487" cy="460375"/>
          </a:xfrm>
          <a:prstGeom prst="rect">
            <a:avLst/>
          </a:prstGeom>
          <a:noFill/>
        </p:spPr>
        <p:txBody>
          <a:bodyPr wrap="square" rtlCol="0">
            <a:spAutoFit/>
          </a:bodyPr>
          <a:lstStyle/>
          <a:p>
            <a:pPr algn="ctr"/>
            <a:r>
              <a:rPr lang="en-US" altLang="zh-CN" sz="1200" b="1" dirty="0">
                <a:latin typeface="Microsoft YaHei" panose="020B0503020204020204" pitchFamily="34" charset="-122"/>
                <a:ea typeface="Microsoft YaHei" panose="020B0503020204020204" pitchFamily="34" charset="-122"/>
              </a:rPr>
              <a:t>By surface evaporation of K on the Nb</a:t>
            </a:r>
            <a:r>
              <a:rPr lang="en-US" altLang="zh-CN" sz="1200" b="1" baseline="-25000" dirty="0">
                <a:latin typeface="Microsoft YaHei" panose="020B0503020204020204" pitchFamily="34" charset="-122"/>
                <a:ea typeface="Microsoft YaHei" panose="020B0503020204020204" pitchFamily="34" charset="-122"/>
              </a:rPr>
              <a:t>2</a:t>
            </a:r>
            <a:r>
              <a:rPr lang="en-US" altLang="zh-CN" sz="1200" b="1" dirty="0">
                <a:latin typeface="Microsoft YaHei" panose="020B0503020204020204" pitchFamily="34" charset="-122"/>
                <a:ea typeface="Microsoft YaHei" panose="020B0503020204020204" pitchFamily="34" charset="-122"/>
              </a:rPr>
              <a:t>SiTe</a:t>
            </a:r>
            <a:r>
              <a:rPr lang="en-US" altLang="zh-CN" sz="1200" b="1" baseline="-25000" dirty="0">
                <a:latin typeface="Microsoft YaHei" panose="020B0503020204020204" pitchFamily="34" charset="-122"/>
                <a:ea typeface="Microsoft YaHei" panose="020B0503020204020204" pitchFamily="34" charset="-122"/>
              </a:rPr>
              <a:t>4</a:t>
            </a:r>
            <a:r>
              <a:rPr lang="en-US" altLang="zh-CN" sz="1200" b="1" dirty="0">
                <a:latin typeface="Microsoft YaHei" panose="020B0503020204020204" pitchFamily="34" charset="-122"/>
                <a:ea typeface="Microsoft YaHei" panose="020B0503020204020204" pitchFamily="34" charset="-122"/>
              </a:rPr>
              <a:t> sample, in addition to seeing more conduction band information, obvious quantum well states are also observed.</a:t>
            </a:r>
            <a:endParaRPr lang="en-US" altLang="zh-CN" sz="1200" b="1" dirty="0">
              <a:latin typeface="Microsoft YaHei" panose="020B0503020204020204" pitchFamily="34" charset="-122"/>
              <a:ea typeface="Microsoft YaHei" panose="020B0503020204020204" pitchFamily="34" charset="-122"/>
            </a:endParaRPr>
          </a:p>
        </p:txBody>
      </p:sp>
      <p:sp>
        <p:nvSpPr>
          <p:cNvPr id="14" name="文本框 13"/>
          <p:cNvSpPr txBox="1"/>
          <p:nvPr/>
        </p:nvSpPr>
        <p:spPr>
          <a:xfrm>
            <a:off x="1840865" y="6515735"/>
            <a:ext cx="6009640" cy="306705"/>
          </a:xfrm>
          <a:prstGeom prst="rect">
            <a:avLst/>
          </a:prstGeom>
          <a:noFill/>
        </p:spPr>
        <p:txBody>
          <a:bodyPr wrap="square">
            <a:spAutoFit/>
          </a:bodyPr>
          <a:lstStyle/>
          <a:p>
            <a:r>
              <a:rPr lang="en-US" altLang="zh-CN" sz="1400" dirty="0">
                <a:latin typeface="Microsoft YaHei" panose="020B0503020204020204" pitchFamily="34" charset="-122"/>
                <a:ea typeface="Microsoft YaHei" panose="020B0503020204020204" pitchFamily="34" charset="-122"/>
              </a:rPr>
              <a:t>Jing Zhang &amp; Zhilong Yang et al. ACS Nano 2021, 15,15850−15857</a:t>
            </a:r>
            <a:endParaRPr lang="en-US" altLang="zh-CN" sz="1400" dirty="0">
              <a:latin typeface="Microsoft YaHei" panose="020B0503020204020204" pitchFamily="34" charset="-122"/>
              <a:ea typeface="Microsoft YaHei" panose="020B0503020204020204"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5845" y="5624830"/>
            <a:ext cx="7141210" cy="645160"/>
          </a:xfrm>
          <a:prstGeom prst="rect">
            <a:avLst/>
          </a:prstGeom>
        </p:spPr>
        <p:txBody>
          <a:bodyPr wrap="square">
            <a:spAutoFit/>
          </a:bodyPr>
          <a:lstStyle/>
          <a:p>
            <a:pPr indent="0" algn="just" fontAlgn="auto">
              <a:lnSpc>
                <a:spcPct val="100000"/>
              </a:lnSpc>
            </a:pPr>
            <a:r>
              <a:rPr lang="en-US" altLang="zh-CN" sz="1200" b="1" dirty="0">
                <a:latin typeface="Microsoft YaHei" panose="020B0503020204020204" pitchFamily="34" charset="-122"/>
                <a:ea typeface="Microsoft YaHei" panose="020B0503020204020204" pitchFamily="34" charset="-122"/>
              </a:rPr>
              <a:t>A previously unobserved insulating intermediate state ( I state ) was found in a small temperature window ( 217K-233K ) near the 1T-TaS</a:t>
            </a:r>
            <a:r>
              <a:rPr lang="en-US" altLang="zh-CN" sz="1200" b="1" baseline="-25000" dirty="0">
                <a:latin typeface="Microsoft YaHei" panose="020B0503020204020204" pitchFamily="34" charset="-122"/>
                <a:ea typeface="Microsoft YaHei" panose="020B0503020204020204" pitchFamily="34" charset="-122"/>
              </a:rPr>
              <a:t>2</a:t>
            </a:r>
            <a:r>
              <a:rPr lang="en-US" altLang="zh-CN" sz="1200" b="1" dirty="0">
                <a:latin typeface="Microsoft YaHei" panose="020B0503020204020204" pitchFamily="34" charset="-122"/>
                <a:ea typeface="Microsoft YaHei" panose="020B0503020204020204" pitchFamily="34" charset="-122"/>
              </a:rPr>
              <a:t> phase transition through continuous and precise temperature experiments.</a:t>
            </a:r>
            <a:endParaRPr lang="en-US" altLang="zh-CN" sz="1200" b="1" dirty="0">
              <a:latin typeface="Microsoft YaHei" panose="020B0503020204020204" pitchFamily="34" charset="-122"/>
              <a:ea typeface="Microsoft YaHei" panose="020B0503020204020204" pitchFamily="34" charset="-122"/>
            </a:endParaRPr>
          </a:p>
        </p:txBody>
      </p:sp>
      <p:sp>
        <p:nvSpPr>
          <p:cNvPr id="5" name="矩形 4"/>
          <p:cNvSpPr/>
          <p:nvPr/>
        </p:nvSpPr>
        <p:spPr>
          <a:xfrm>
            <a:off x="1393825" y="6446520"/>
            <a:ext cx="6135370" cy="306705"/>
          </a:xfrm>
          <a:prstGeom prst="rect">
            <a:avLst/>
          </a:prstGeom>
        </p:spPr>
        <p:txBody>
          <a:bodyPr wrap="square">
            <a:spAutoFit/>
          </a:bodyPr>
          <a:lstStyle/>
          <a:p>
            <a:pPr algn="ctr"/>
            <a:r>
              <a:rPr lang="en-US" altLang="zh-CN" sz="1400" dirty="0">
                <a:latin typeface="Microsoft YaHei" panose="020B0503020204020204" pitchFamily="34" charset="-122"/>
                <a:ea typeface="Microsoft YaHei" panose="020B0503020204020204" pitchFamily="34" charset="-122"/>
              </a:rPr>
              <a:t>     </a:t>
            </a:r>
            <a:r>
              <a:rPr lang="nl-NL" altLang="zh-CN" sz="1400" dirty="0">
                <a:latin typeface="Microsoft YaHei" panose="020B0503020204020204" pitchFamily="34" charset="-122"/>
                <a:ea typeface="Microsoft YaHei" panose="020B0503020204020204" pitchFamily="34" charset="-122"/>
              </a:rPr>
              <a:t>Y. D. Wang &amp; W. L. Yao </a:t>
            </a:r>
            <a:r>
              <a:rPr lang="da-DK" altLang="zh-CN" sz="1400" dirty="0">
                <a:latin typeface="Microsoft YaHei" panose="020B0503020204020204" pitchFamily="34" charset="-122"/>
                <a:ea typeface="Microsoft YaHei" panose="020B0503020204020204" pitchFamily="34" charset="-122"/>
              </a:rPr>
              <a:t>et al. </a:t>
            </a:r>
            <a:r>
              <a:rPr lang="fr-FR" altLang="zh-CN" sz="1400" i="1" dirty="0">
                <a:latin typeface="Microsoft YaHei" panose="020B0503020204020204" pitchFamily="34" charset="-122"/>
                <a:ea typeface="Microsoft YaHei" panose="020B0503020204020204" pitchFamily="34" charset="-122"/>
              </a:rPr>
              <a:t>Nat. Comm. 2020, 11, 4215</a:t>
            </a:r>
            <a:endParaRPr lang="fr-FR" altLang="zh-CN" sz="1400" i="1" dirty="0">
              <a:latin typeface="Microsoft YaHei" panose="020B0503020204020204" pitchFamily="34" charset="-122"/>
              <a:ea typeface="Microsoft YaHei" panose="020B0503020204020204" pitchFamily="34" charset="-122"/>
            </a:endParaRPr>
          </a:p>
        </p:txBody>
      </p:sp>
      <p:sp>
        <p:nvSpPr>
          <p:cNvPr id="14" name="标题 1"/>
          <p:cNvSpPr txBox="1"/>
          <p:nvPr/>
        </p:nvSpPr>
        <p:spPr>
          <a:xfrm>
            <a:off x="1225651" y="351693"/>
            <a:ext cx="7813254" cy="8555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rPr>
              <a:t>Variable-Temperature Experiments</a:t>
            </a:r>
            <a:endPar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endParaRPr>
          </a:p>
        </p:txBody>
      </p:sp>
      <p:pic>
        <p:nvPicPr>
          <p:cNvPr id="3" name="图片 2"/>
          <p:cNvPicPr>
            <a:picLocks noChangeAspect="1"/>
          </p:cNvPicPr>
          <p:nvPr/>
        </p:nvPicPr>
        <p:blipFill>
          <a:blip r:embed="rId1"/>
          <a:stretch>
            <a:fillRect/>
          </a:stretch>
        </p:blipFill>
        <p:spPr>
          <a:xfrm>
            <a:off x="977995" y="1197081"/>
            <a:ext cx="7311425" cy="418516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txBox="1"/>
          <p:nvPr/>
        </p:nvSpPr>
        <p:spPr>
          <a:xfrm>
            <a:off x="1230096" y="330738"/>
            <a:ext cx="7050304" cy="8555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rPr>
              <a:t>Spin Information Detection</a:t>
            </a:r>
            <a:endPar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endParaRPr>
          </a:p>
        </p:txBody>
      </p:sp>
      <p:pic>
        <p:nvPicPr>
          <p:cNvPr id="3" name="图片 2"/>
          <p:cNvPicPr>
            <a:picLocks noChangeAspect="1"/>
          </p:cNvPicPr>
          <p:nvPr/>
        </p:nvPicPr>
        <p:blipFill rotWithShape="1">
          <a:blip r:embed="rId1"/>
          <a:srcRect b="1615"/>
          <a:stretch>
            <a:fillRect/>
          </a:stretch>
        </p:blipFill>
        <p:spPr>
          <a:xfrm>
            <a:off x="5254209" y="1230051"/>
            <a:ext cx="3889791" cy="2084695"/>
          </a:xfrm>
          <a:prstGeom prst="rect">
            <a:avLst/>
          </a:prstGeom>
        </p:spPr>
      </p:pic>
      <p:pic>
        <p:nvPicPr>
          <p:cNvPr id="4" name="图片 3"/>
          <p:cNvPicPr>
            <a:picLocks noChangeAspect="1"/>
          </p:cNvPicPr>
          <p:nvPr/>
        </p:nvPicPr>
        <p:blipFill>
          <a:blip r:embed="rId2"/>
          <a:stretch>
            <a:fillRect/>
          </a:stretch>
        </p:blipFill>
        <p:spPr>
          <a:xfrm>
            <a:off x="5254208" y="3341379"/>
            <a:ext cx="3908041" cy="2084694"/>
          </a:xfrm>
          <a:prstGeom prst="rect">
            <a:avLst/>
          </a:prstGeom>
        </p:spPr>
      </p:pic>
      <p:pic>
        <p:nvPicPr>
          <p:cNvPr id="2" name="图片 1"/>
          <p:cNvPicPr>
            <a:picLocks noChangeAspect="1"/>
          </p:cNvPicPr>
          <p:nvPr/>
        </p:nvPicPr>
        <p:blipFill>
          <a:blip r:embed="rId3"/>
          <a:stretch>
            <a:fillRect/>
          </a:stretch>
        </p:blipFill>
        <p:spPr>
          <a:xfrm>
            <a:off x="2727858" y="1405289"/>
            <a:ext cx="2473671" cy="3818914"/>
          </a:xfrm>
          <a:prstGeom prst="rect">
            <a:avLst/>
          </a:prstGeom>
        </p:spPr>
      </p:pic>
      <p:pic>
        <p:nvPicPr>
          <p:cNvPr id="15" name="图片 14"/>
          <p:cNvPicPr>
            <a:picLocks noChangeAspect="1"/>
          </p:cNvPicPr>
          <p:nvPr/>
        </p:nvPicPr>
        <p:blipFill>
          <a:blip r:embed="rId4"/>
          <a:stretch>
            <a:fillRect/>
          </a:stretch>
        </p:blipFill>
        <p:spPr>
          <a:xfrm>
            <a:off x="0" y="2155688"/>
            <a:ext cx="2675180" cy="2546624"/>
          </a:xfrm>
          <a:prstGeom prst="rect">
            <a:avLst/>
          </a:prstGeom>
        </p:spPr>
      </p:pic>
      <p:sp>
        <p:nvSpPr>
          <p:cNvPr id="16" name="文本框 15"/>
          <p:cNvSpPr txBox="1"/>
          <p:nvPr/>
        </p:nvSpPr>
        <p:spPr>
          <a:xfrm>
            <a:off x="2139950" y="5902960"/>
            <a:ext cx="4243705" cy="275590"/>
          </a:xfrm>
          <a:prstGeom prst="rect">
            <a:avLst/>
          </a:prstGeom>
          <a:noFill/>
        </p:spPr>
        <p:txBody>
          <a:bodyPr wrap="square" rtlCol="0">
            <a:spAutoFit/>
          </a:bodyPr>
          <a:lstStyle/>
          <a:p>
            <a:r>
              <a:rPr lang="en-US" altLang="zh-CN" sz="1200" b="1" dirty="0">
                <a:latin typeface="Microsoft YaHei" panose="020B0503020204020204" pitchFamily="34" charset="-122"/>
                <a:ea typeface="Microsoft YaHei" panose="020B0503020204020204" pitchFamily="34" charset="-122"/>
              </a:rPr>
              <a:t>Measured spin texture data of Bi</a:t>
            </a:r>
            <a:r>
              <a:rPr lang="en-US" altLang="zh-CN" sz="1200" b="1" baseline="-25000" dirty="0">
                <a:latin typeface="Microsoft YaHei" panose="020B0503020204020204" pitchFamily="34" charset="-122"/>
                <a:ea typeface="Microsoft YaHei" panose="020B0503020204020204" pitchFamily="34" charset="-122"/>
              </a:rPr>
              <a:t>2</a:t>
            </a:r>
            <a:r>
              <a:rPr lang="en-US" altLang="zh-CN" sz="1200" b="1" dirty="0">
                <a:latin typeface="Microsoft YaHei" panose="020B0503020204020204" pitchFamily="34" charset="-122"/>
                <a:ea typeface="Microsoft YaHei" panose="020B0503020204020204" pitchFamily="34" charset="-122"/>
              </a:rPr>
              <a:t>Se</a:t>
            </a:r>
            <a:r>
              <a:rPr lang="en-US" altLang="zh-CN" sz="1200" b="1" baseline="-25000" dirty="0">
                <a:latin typeface="Microsoft YaHei" panose="020B0503020204020204" pitchFamily="34" charset="-122"/>
                <a:ea typeface="Microsoft YaHei" panose="020B0503020204020204" pitchFamily="34" charset="-122"/>
              </a:rPr>
              <a:t>3</a:t>
            </a:r>
            <a:r>
              <a:rPr lang="en-US" altLang="zh-CN" sz="1200" b="1" dirty="0">
                <a:latin typeface="Microsoft YaHei" panose="020B0503020204020204" pitchFamily="34" charset="-122"/>
                <a:ea typeface="Microsoft YaHei" panose="020B0503020204020204" pitchFamily="34" charset="-122"/>
              </a:rPr>
              <a:t> single crystal</a:t>
            </a:r>
            <a:endParaRPr lang="en-US" altLang="zh-CN" sz="1200" b="1" dirty="0">
              <a:latin typeface="Microsoft YaHei" panose="020B0503020204020204" pitchFamily="34" charset="-122"/>
              <a:ea typeface="Microsoft YaHei"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191947" y="2209490"/>
            <a:ext cx="4380053" cy="2576155"/>
          </a:xfrm>
          <a:prstGeom prst="rect">
            <a:avLst/>
          </a:prstGeom>
        </p:spPr>
      </p:pic>
      <p:pic>
        <p:nvPicPr>
          <p:cNvPr id="5" name="图片 4"/>
          <p:cNvPicPr>
            <a:picLocks noChangeAspect="1"/>
          </p:cNvPicPr>
          <p:nvPr/>
        </p:nvPicPr>
        <p:blipFill>
          <a:blip r:embed="rId2"/>
          <a:stretch>
            <a:fillRect/>
          </a:stretch>
        </p:blipFill>
        <p:spPr>
          <a:xfrm>
            <a:off x="4707084" y="1728575"/>
            <a:ext cx="4317852" cy="3400850"/>
          </a:xfrm>
          <a:prstGeom prst="rect">
            <a:avLst/>
          </a:prstGeom>
        </p:spPr>
      </p:pic>
      <p:sp>
        <p:nvSpPr>
          <p:cNvPr id="7" name="文本框 6"/>
          <p:cNvSpPr txBox="1"/>
          <p:nvPr/>
        </p:nvSpPr>
        <p:spPr>
          <a:xfrm>
            <a:off x="2339340" y="6175375"/>
            <a:ext cx="5899150" cy="368300"/>
          </a:xfrm>
          <a:prstGeom prst="rect">
            <a:avLst/>
          </a:prstGeom>
          <a:noFill/>
        </p:spPr>
        <p:txBody>
          <a:bodyPr wrap="square">
            <a:spAutoFit/>
          </a:bodyPr>
          <a:lstStyle/>
          <a:p>
            <a:r>
              <a:rPr lang="en-US" altLang="zh-CN" sz="1400" dirty="0">
                <a:latin typeface="Microsoft YaHei" panose="020B0503020204020204" pitchFamily="34" charset="-122"/>
                <a:ea typeface="Microsoft YaHei" panose="020B0503020204020204" pitchFamily="34" charset="-122"/>
              </a:rPr>
              <a:t>Peng Li &amp; Zhongzheng Wu et al. Phys. Rev. B 2018, 98, 085103</a:t>
            </a:r>
            <a:r>
              <a:rPr lang="en-US" altLang="zh-CN" dirty="0"/>
              <a:t> </a:t>
            </a:r>
            <a:endParaRPr lang="zh-CN" altLang="en-US" dirty="0"/>
          </a:p>
        </p:txBody>
      </p:sp>
      <p:sp>
        <p:nvSpPr>
          <p:cNvPr id="10" name="文本框 9"/>
          <p:cNvSpPr txBox="1"/>
          <p:nvPr/>
        </p:nvSpPr>
        <p:spPr>
          <a:xfrm>
            <a:off x="2334260" y="6518910"/>
            <a:ext cx="5607685" cy="368300"/>
          </a:xfrm>
          <a:prstGeom prst="rect">
            <a:avLst/>
          </a:prstGeom>
          <a:noFill/>
        </p:spPr>
        <p:txBody>
          <a:bodyPr wrap="square">
            <a:spAutoFit/>
          </a:bodyPr>
          <a:lstStyle/>
          <a:p>
            <a:r>
              <a:rPr lang="en-US" altLang="zh-CN" sz="1400" dirty="0">
                <a:latin typeface="Microsoft YaHei" panose="020B0503020204020204" pitchFamily="34" charset="-122"/>
                <a:ea typeface="Microsoft YaHei" panose="020B0503020204020204" pitchFamily="34" charset="-122"/>
              </a:rPr>
              <a:t>Peng Li &amp; Zhongzheng Wu et al. Phys. Rev. B 2019, 00, 005100</a:t>
            </a:r>
            <a:r>
              <a:rPr lang="en-US" altLang="zh-CN" dirty="0"/>
              <a:t> </a:t>
            </a:r>
            <a:endParaRPr lang="zh-CN" altLang="en-US" dirty="0"/>
          </a:p>
        </p:txBody>
      </p:sp>
      <p:sp>
        <p:nvSpPr>
          <p:cNvPr id="14" name="文本框 13"/>
          <p:cNvSpPr txBox="1"/>
          <p:nvPr/>
        </p:nvSpPr>
        <p:spPr>
          <a:xfrm>
            <a:off x="1174750" y="465455"/>
            <a:ext cx="6771005" cy="829945"/>
          </a:xfrm>
          <a:prstGeom prst="rect">
            <a:avLst/>
          </a:prstGeom>
          <a:noFill/>
        </p:spPr>
        <p:txBody>
          <a:bodyPr wrap="square">
            <a:spAutoFit/>
          </a:bodyPr>
          <a:lstStyle/>
          <a:p>
            <a:r>
              <a:rPr lang="en-US" altLang="zh-CN" sz="2400" b="1" dirty="0">
                <a:latin typeface="Microsoft YaHei" panose="020B0503020204020204" pitchFamily="34" charset="-122"/>
                <a:ea typeface="Microsoft YaHei" panose="020B0503020204020204" pitchFamily="34" charset="-122"/>
              </a:rPr>
              <a:t>Element Resolution and Chemical Environment Changes</a:t>
            </a:r>
            <a:endParaRPr lang="en-US" altLang="zh-CN" sz="2400" b="1" dirty="0">
              <a:latin typeface="Microsoft YaHei" panose="020B0503020204020204" pitchFamily="34" charset="-122"/>
              <a:ea typeface="Microsoft YaHei" panose="020B0503020204020204" pitchFamily="34" charset="-122"/>
            </a:endParaRPr>
          </a:p>
        </p:txBody>
      </p:sp>
      <p:sp>
        <p:nvSpPr>
          <p:cNvPr id="16" name="文本框 15"/>
          <p:cNvSpPr txBox="1"/>
          <p:nvPr/>
        </p:nvSpPr>
        <p:spPr>
          <a:xfrm>
            <a:off x="1003365" y="5243725"/>
            <a:ext cx="7731809" cy="829945"/>
          </a:xfrm>
          <a:prstGeom prst="rect">
            <a:avLst/>
          </a:prstGeom>
          <a:noFill/>
        </p:spPr>
        <p:txBody>
          <a:bodyPr wrap="square">
            <a:spAutoFit/>
          </a:bodyPr>
          <a:lstStyle/>
          <a:p>
            <a:pPr indent="0" algn="just" fontAlgn="auto"/>
            <a:r>
              <a:rPr lang="en-US" altLang="zh-CN" sz="1200" b="1" dirty="0">
                <a:latin typeface="Microsoft YaHei" panose="020B0503020204020204" pitchFamily="34" charset="-122"/>
                <a:ea typeface="Microsoft YaHei" panose="020B0503020204020204" pitchFamily="34" charset="-122"/>
              </a:rPr>
              <a:t>The UPS characteristic peaks of REBi ( RE = Ce, Pr, Sm, Gd ) compounds gradually shift to the core level with the increase of the effective mass of RE element. For CeBi, as the temperature decreases, the Ce 5d band density of states also moves to the core level, causing the expansion of the Fermi pocket.</a:t>
            </a:r>
            <a:endParaRPr lang="en-US" altLang="zh-CN" sz="1200" b="1" dirty="0">
              <a:latin typeface="Microsoft YaHei" panose="020B0503020204020204" pitchFamily="34" charset="-122"/>
              <a:ea typeface="Microsoft YaHei"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41" name="图片 40"/>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7097888" y="2701442"/>
            <a:ext cx="858852" cy="916718"/>
          </a:xfrm>
          <a:prstGeom prst="rect">
            <a:avLst/>
          </a:prstGeom>
        </p:spPr>
      </p:pic>
      <p:pic>
        <p:nvPicPr>
          <p:cNvPr id="40" name="图片 39"/>
          <p:cNvPicPr>
            <a:picLocks noChangeAspect="1"/>
          </p:cNvPicPr>
          <p:nvPr>
            <p:custDataLst>
              <p:tags r:id="rId4"/>
            </p:custDataLst>
          </p:nvPr>
        </p:nvPicPr>
        <p:blipFill>
          <a:blip r:embed="rId3" cstate="print">
            <a:extLst>
              <a:ext uri="{28A0092B-C50C-407E-A947-70E740481C1C}">
                <a14:useLocalDpi xmlns:a14="http://schemas.microsoft.com/office/drawing/2010/main" val="0"/>
              </a:ext>
            </a:extLst>
          </a:blip>
          <a:stretch>
            <a:fillRect/>
          </a:stretch>
        </p:blipFill>
        <p:spPr>
          <a:xfrm>
            <a:off x="5114896" y="2701442"/>
            <a:ext cx="858852" cy="916718"/>
          </a:xfrm>
          <a:prstGeom prst="rect">
            <a:avLst/>
          </a:prstGeom>
        </p:spPr>
      </p:pic>
      <p:pic>
        <p:nvPicPr>
          <p:cNvPr id="39" name="图片 38"/>
          <p:cNvPicPr>
            <a:picLocks noChangeAspect="1"/>
          </p:cNvPicPr>
          <p:nvPr>
            <p:custDataLst>
              <p:tags r:id="rId5"/>
            </p:custDataLst>
          </p:nvPr>
        </p:nvPicPr>
        <p:blipFill>
          <a:blip r:embed="rId3" cstate="print">
            <a:extLst>
              <a:ext uri="{28A0092B-C50C-407E-A947-70E740481C1C}">
                <a14:useLocalDpi xmlns:a14="http://schemas.microsoft.com/office/drawing/2010/main" val="0"/>
              </a:ext>
            </a:extLst>
          </a:blip>
          <a:stretch>
            <a:fillRect/>
          </a:stretch>
        </p:blipFill>
        <p:spPr>
          <a:xfrm>
            <a:off x="3159301" y="2701442"/>
            <a:ext cx="858852" cy="916718"/>
          </a:xfrm>
          <a:prstGeom prst="rect">
            <a:avLst/>
          </a:prstGeom>
        </p:spPr>
      </p:pic>
      <p:pic>
        <p:nvPicPr>
          <p:cNvPr id="38" name="图片 37"/>
          <p:cNvPicPr>
            <a:picLocks noChangeAspect="1"/>
          </p:cNvPicPr>
          <p:nvPr>
            <p:custDataLst>
              <p:tags r:id="rId6"/>
            </p:custDataLst>
          </p:nvPr>
        </p:nvPicPr>
        <p:blipFill>
          <a:blip r:embed="rId3" cstate="print">
            <a:extLst>
              <a:ext uri="{28A0092B-C50C-407E-A947-70E740481C1C}">
                <a14:useLocalDpi xmlns:a14="http://schemas.microsoft.com/office/drawing/2010/main" val="0"/>
              </a:ext>
            </a:extLst>
          </a:blip>
          <a:stretch>
            <a:fillRect/>
          </a:stretch>
        </p:blipFill>
        <p:spPr>
          <a:xfrm>
            <a:off x="1171112" y="2701442"/>
            <a:ext cx="858852" cy="916718"/>
          </a:xfrm>
          <a:prstGeom prst="rect">
            <a:avLst/>
          </a:prstGeom>
        </p:spPr>
      </p:pic>
      <p:sp>
        <p:nvSpPr>
          <p:cNvPr id="8" name="文本框 7"/>
          <p:cNvSpPr txBox="1"/>
          <p:nvPr>
            <p:custDataLst>
              <p:tags r:id="rId7"/>
            </p:custDataLst>
          </p:nvPr>
        </p:nvSpPr>
        <p:spPr>
          <a:xfrm>
            <a:off x="1333538" y="2915826"/>
            <a:ext cx="585786"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Microsoft YaHei" panose="020B0503020204020204" pitchFamily="34" charset="-122"/>
                <a:ea typeface="Microsoft YaHei" panose="020B0503020204020204" pitchFamily="34" charset="-122"/>
              </a:rPr>
              <a:t>01</a:t>
            </a:r>
            <a:endParaRPr lang="zh-CN" altLang="en-US" sz="2400" dirty="0">
              <a:solidFill>
                <a:srgbClr val="C00000"/>
              </a:solidFill>
              <a:latin typeface="Microsoft YaHei" panose="020B0503020204020204" pitchFamily="34" charset="-122"/>
              <a:ea typeface="Microsoft YaHei" panose="020B0503020204020204" pitchFamily="34" charset="-122"/>
            </a:endParaRPr>
          </a:p>
        </p:txBody>
      </p:sp>
      <p:sp>
        <p:nvSpPr>
          <p:cNvPr id="11" name="文本框 10"/>
          <p:cNvSpPr txBox="1"/>
          <p:nvPr>
            <p:custDataLst>
              <p:tags r:id="rId8"/>
            </p:custDataLst>
          </p:nvPr>
        </p:nvSpPr>
        <p:spPr>
          <a:xfrm>
            <a:off x="3302832" y="2915826"/>
            <a:ext cx="585786"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Microsoft YaHei" panose="020B0503020204020204" pitchFamily="34" charset="-122"/>
                <a:ea typeface="Microsoft YaHei" panose="020B0503020204020204" pitchFamily="34" charset="-122"/>
              </a:rPr>
              <a:t>02</a:t>
            </a:r>
            <a:endParaRPr lang="zh-CN" altLang="en-US" sz="2400" dirty="0">
              <a:solidFill>
                <a:srgbClr val="C00000"/>
              </a:solidFill>
              <a:latin typeface="Microsoft YaHei" panose="020B0503020204020204" pitchFamily="34" charset="-122"/>
              <a:ea typeface="Microsoft YaHei" panose="020B0503020204020204" pitchFamily="34" charset="-122"/>
            </a:endParaRPr>
          </a:p>
        </p:txBody>
      </p:sp>
      <p:sp>
        <p:nvSpPr>
          <p:cNvPr id="14" name="文本框 13"/>
          <p:cNvSpPr txBox="1"/>
          <p:nvPr>
            <p:custDataLst>
              <p:tags r:id="rId9"/>
            </p:custDataLst>
          </p:nvPr>
        </p:nvSpPr>
        <p:spPr>
          <a:xfrm>
            <a:off x="5272126" y="2915826"/>
            <a:ext cx="585786"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Microsoft YaHei" panose="020B0503020204020204" pitchFamily="34" charset="-122"/>
                <a:ea typeface="Microsoft YaHei" panose="020B0503020204020204" pitchFamily="34" charset="-122"/>
              </a:rPr>
              <a:t>03</a:t>
            </a:r>
            <a:endParaRPr lang="zh-CN" altLang="en-US" sz="2400" dirty="0">
              <a:solidFill>
                <a:srgbClr val="C00000"/>
              </a:solidFill>
              <a:latin typeface="Microsoft YaHei" panose="020B0503020204020204" pitchFamily="34" charset="-122"/>
              <a:ea typeface="Microsoft YaHei" panose="020B0503020204020204" pitchFamily="34" charset="-122"/>
            </a:endParaRPr>
          </a:p>
        </p:txBody>
      </p:sp>
      <p:sp>
        <p:nvSpPr>
          <p:cNvPr id="17" name="文本框 16"/>
          <p:cNvSpPr txBox="1"/>
          <p:nvPr>
            <p:custDataLst>
              <p:tags r:id="rId10"/>
            </p:custDataLst>
          </p:nvPr>
        </p:nvSpPr>
        <p:spPr>
          <a:xfrm>
            <a:off x="7241420" y="2915826"/>
            <a:ext cx="585786"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Microsoft YaHei" panose="020B0503020204020204" pitchFamily="34" charset="-122"/>
                <a:ea typeface="Microsoft YaHei" panose="020B0503020204020204" pitchFamily="34" charset="-122"/>
              </a:rPr>
              <a:t>04</a:t>
            </a:r>
            <a:endParaRPr lang="zh-CN" altLang="en-US" sz="2400" dirty="0">
              <a:solidFill>
                <a:srgbClr val="C00000"/>
              </a:solidFill>
              <a:latin typeface="Microsoft YaHei" panose="020B0503020204020204" pitchFamily="34" charset="-122"/>
              <a:ea typeface="Microsoft YaHei" panose="020B0503020204020204" pitchFamily="34" charset="-122"/>
            </a:endParaRPr>
          </a:p>
        </p:txBody>
      </p:sp>
      <p:sp>
        <p:nvSpPr>
          <p:cNvPr id="19" name="文本框 18"/>
          <p:cNvSpPr txBox="1"/>
          <p:nvPr>
            <p:custDataLst>
              <p:tags r:id="rId11"/>
            </p:custDataLst>
          </p:nvPr>
        </p:nvSpPr>
        <p:spPr>
          <a:xfrm>
            <a:off x="703580" y="3773170"/>
            <a:ext cx="1824355" cy="583565"/>
          </a:xfrm>
          <a:prstGeom prst="rect">
            <a:avLst/>
          </a:prstGeom>
          <a:noFill/>
        </p:spPr>
        <p:txBody>
          <a:bodyPr wrap="square" rtlCol="0">
            <a:spAutoFit/>
          </a:bodyPr>
          <a:lstStyle/>
          <a:p>
            <a:pPr algn="ctr"/>
            <a:r>
              <a:rPr lang="en-US" altLang="zh-CN" sz="1600" b="1" dirty="0">
                <a:solidFill>
                  <a:schemeClr val="tx1"/>
                </a:solidFill>
                <a:latin typeface="Microsoft YaHei" panose="020B0503020204020204" pitchFamily="34" charset="-122"/>
                <a:ea typeface="Microsoft YaHei" panose="020B0503020204020204" pitchFamily="34" charset="-122"/>
              </a:rPr>
              <a:t>Introduction to the Beamline</a:t>
            </a:r>
            <a:endParaRPr lang="en-US" altLang="zh-CN" sz="1600" b="1" dirty="0">
              <a:solidFill>
                <a:schemeClr val="tx1"/>
              </a:solidFill>
              <a:latin typeface="Microsoft YaHei" panose="020B0503020204020204" pitchFamily="34" charset="-122"/>
              <a:ea typeface="Microsoft YaHei" panose="020B0503020204020204" pitchFamily="34" charset="-122"/>
            </a:endParaRPr>
          </a:p>
        </p:txBody>
      </p:sp>
      <p:sp>
        <p:nvSpPr>
          <p:cNvPr id="22" name="文本框 21"/>
          <p:cNvSpPr txBox="1"/>
          <p:nvPr>
            <p:custDataLst>
              <p:tags r:id="rId12"/>
            </p:custDataLst>
          </p:nvPr>
        </p:nvSpPr>
        <p:spPr>
          <a:xfrm>
            <a:off x="4745696" y="3773102"/>
            <a:ext cx="1613205" cy="583565"/>
          </a:xfrm>
          <a:prstGeom prst="rect">
            <a:avLst/>
          </a:prstGeom>
          <a:noFill/>
        </p:spPr>
        <p:txBody>
          <a:bodyPr wrap="square" rtlCol="0">
            <a:spAutoFit/>
          </a:bodyPr>
          <a:lstStyle/>
          <a:p>
            <a:pPr algn="ctr"/>
            <a:r>
              <a:rPr lang="en-US" altLang="zh-CN" sz="1600" b="1" dirty="0">
                <a:solidFill>
                  <a:schemeClr val="tx1"/>
                </a:solidFill>
                <a:latin typeface="Microsoft YaHei" panose="020B0503020204020204" pitchFamily="34" charset="-122"/>
                <a:ea typeface="Microsoft YaHei" panose="020B0503020204020204" pitchFamily="34" charset="-122"/>
              </a:rPr>
              <a:t>Research Examples</a:t>
            </a:r>
            <a:endParaRPr lang="en-US" altLang="zh-CN" sz="1600" b="1" dirty="0">
              <a:solidFill>
                <a:schemeClr val="tx1"/>
              </a:solidFill>
              <a:latin typeface="Microsoft YaHei" panose="020B0503020204020204" pitchFamily="34" charset="-122"/>
              <a:ea typeface="Microsoft YaHei" panose="020B0503020204020204" pitchFamily="34" charset="-122"/>
            </a:endParaRPr>
          </a:p>
        </p:txBody>
      </p:sp>
      <p:sp>
        <p:nvSpPr>
          <p:cNvPr id="28" name="文本框 27"/>
          <p:cNvSpPr txBox="1"/>
          <p:nvPr>
            <p:custDataLst>
              <p:tags r:id="rId13"/>
            </p:custDataLst>
          </p:nvPr>
        </p:nvSpPr>
        <p:spPr>
          <a:xfrm>
            <a:off x="6721576" y="3773102"/>
            <a:ext cx="1613205" cy="583565"/>
          </a:xfrm>
          <a:prstGeom prst="rect">
            <a:avLst/>
          </a:prstGeom>
          <a:noFill/>
        </p:spPr>
        <p:txBody>
          <a:bodyPr wrap="square" rtlCol="0">
            <a:spAutoFit/>
          </a:bodyPr>
          <a:lstStyle/>
          <a:p>
            <a:pPr algn="ctr"/>
            <a:r>
              <a:rPr lang="en-US" altLang="zh-CN" sz="1600" b="1" dirty="0">
                <a:solidFill>
                  <a:srgbClr val="FF0000"/>
                </a:solidFill>
                <a:latin typeface="Microsoft YaHei" panose="020B0503020204020204" pitchFamily="34" charset="-122"/>
                <a:ea typeface="Microsoft YaHei" panose="020B0503020204020204" pitchFamily="34" charset="-122"/>
              </a:rPr>
              <a:t>Experiment Application</a:t>
            </a:r>
            <a:endParaRPr lang="en-US" altLang="zh-CN" sz="1600" b="1" dirty="0">
              <a:solidFill>
                <a:srgbClr val="FF0000"/>
              </a:solidFill>
              <a:latin typeface="Microsoft YaHei" panose="020B0503020204020204" pitchFamily="34" charset="-122"/>
              <a:ea typeface="Microsoft YaHei" panose="020B0503020204020204" pitchFamily="34" charset="-122"/>
            </a:endParaRPr>
          </a:p>
        </p:txBody>
      </p:sp>
      <p:sp>
        <p:nvSpPr>
          <p:cNvPr id="33" name="文本框 32"/>
          <p:cNvSpPr txBox="1"/>
          <p:nvPr/>
        </p:nvSpPr>
        <p:spPr>
          <a:xfrm>
            <a:off x="2646680" y="1532890"/>
            <a:ext cx="4003675" cy="583565"/>
          </a:xfrm>
          <a:prstGeom prst="rect">
            <a:avLst/>
          </a:prstGeom>
          <a:noFill/>
        </p:spPr>
        <p:txBody>
          <a:bodyPr wrap="square" rtlCol="0">
            <a:spAutoFit/>
          </a:bodyPr>
          <a:lstStyle/>
          <a:p>
            <a:pPr algn="ctr"/>
            <a:r>
              <a:rPr lang="en-US" altLang="zh-CN" sz="3200" dirty="0">
                <a:solidFill>
                  <a:schemeClr val="tx1"/>
                </a:solidFill>
                <a:latin typeface="Microsoft YaHei" panose="020B0503020204020204" pitchFamily="34" charset="-122"/>
                <a:ea typeface="Microsoft YaHei" panose="020B0503020204020204" pitchFamily="34" charset="-122"/>
              </a:rPr>
              <a:t>Table of Contents</a:t>
            </a:r>
            <a:endParaRPr lang="en-US" altLang="zh-CN" sz="3200" dirty="0">
              <a:solidFill>
                <a:schemeClr val="tx1"/>
              </a:solidFill>
              <a:latin typeface="Microsoft YaHei" panose="020B0503020204020204" pitchFamily="34" charset="-122"/>
              <a:ea typeface="Microsoft YaHei" panose="020B0503020204020204" pitchFamily="34" charset="-122"/>
            </a:endParaRPr>
          </a:p>
        </p:txBody>
      </p:sp>
      <p:sp>
        <p:nvSpPr>
          <p:cNvPr id="3" name="文本框 2"/>
          <p:cNvSpPr txBox="1"/>
          <p:nvPr>
            <p:custDataLst>
              <p:tags r:id="rId14"/>
            </p:custDataLst>
          </p:nvPr>
        </p:nvSpPr>
        <p:spPr>
          <a:xfrm>
            <a:off x="2896235" y="3787775"/>
            <a:ext cx="1595120" cy="583565"/>
          </a:xfrm>
          <a:prstGeom prst="rect">
            <a:avLst/>
          </a:prstGeom>
          <a:noFill/>
        </p:spPr>
        <p:txBody>
          <a:bodyPr wrap="square" rtlCol="0" anchor="t">
            <a:spAutoFit/>
          </a:bodyPr>
          <a:p>
            <a:pPr algn="ctr">
              <a:buClrTx/>
              <a:buSzTx/>
              <a:buFontTx/>
            </a:pPr>
            <a:r>
              <a:rPr lang="en-US" altLang="zh-CN" sz="1600" b="1" dirty="0">
                <a:solidFill>
                  <a:schemeClr val="tx1"/>
                </a:solidFill>
                <a:latin typeface="Microsoft YaHei" panose="020B0503020204020204" pitchFamily="34" charset="-122"/>
                <a:ea typeface="Microsoft YaHei" panose="020B0503020204020204" pitchFamily="34" charset="-122"/>
              </a:rPr>
              <a:t>Experimental </a:t>
            </a:r>
            <a:endParaRPr lang="en-US" altLang="zh-CN" sz="1600" b="1" dirty="0">
              <a:solidFill>
                <a:schemeClr val="tx1"/>
              </a:solidFill>
              <a:latin typeface="Microsoft YaHei" panose="020B0503020204020204" pitchFamily="34" charset="-122"/>
              <a:ea typeface="Microsoft YaHei" panose="020B0503020204020204" pitchFamily="34" charset="-122"/>
            </a:endParaRPr>
          </a:p>
          <a:p>
            <a:pPr algn="ctr">
              <a:buClrTx/>
              <a:buSzTx/>
              <a:buFontTx/>
            </a:pPr>
            <a:r>
              <a:rPr lang="en-US" altLang="zh-CN" sz="1600" b="1" dirty="0">
                <a:solidFill>
                  <a:schemeClr val="tx1"/>
                </a:solidFill>
                <a:latin typeface="Microsoft YaHei" panose="020B0503020204020204" pitchFamily="34" charset="-122"/>
                <a:ea typeface="Microsoft YaHei" panose="020B0503020204020204" pitchFamily="34" charset="-122"/>
              </a:rPr>
              <a:t>Methods</a:t>
            </a:r>
            <a:endParaRPr lang="en-US" altLang="zh-CN" sz="1600" b="1" dirty="0">
              <a:solidFill>
                <a:schemeClr val="tx1"/>
              </a:solidFill>
              <a:latin typeface="Microsoft YaHei" panose="020B0503020204020204" pitchFamily="34" charset="-122"/>
              <a:ea typeface="Microsoft YaHei" panose="020B0503020204020204" pitchFamily="3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6" name="内容占位符 5"/>
          <p:cNvSpPr>
            <a:spLocks noGrp="1"/>
          </p:cNvSpPr>
          <p:nvPr>
            <p:ph idx="1"/>
          </p:nvPr>
        </p:nvSpPr>
        <p:spPr>
          <a:xfrm>
            <a:off x="604883" y="1461121"/>
            <a:ext cx="8092016" cy="4974166"/>
          </a:xfrm>
          <a:ln>
            <a:noFill/>
          </a:ln>
          <a:effectLst/>
          <a:scene3d>
            <a:camera prst="orthographicFront">
              <a:rot lat="0" lon="0" rev="0"/>
            </a:camera>
            <a:lightRig rig="chilly" dir="t">
              <a:rot lat="0" lon="0" rev="18480000"/>
            </a:lightRig>
          </a:scene3d>
          <a:sp3d prstMaterial="clear">
            <a:bevelT h="63500"/>
          </a:sp3d>
        </p:spPr>
        <p:txBody>
          <a:bodyPr>
            <a:normAutofit lnSpcReduction="10000"/>
          </a:bodyPr>
          <a:lstStyle/>
          <a:p>
            <a:pPr marL="571500" indent="-571500" algn="just" fontAlgn="auto">
              <a:lnSpc>
                <a:spcPct val="150000"/>
              </a:lnSpc>
              <a:spcAft>
                <a:spcPts val="600"/>
              </a:spcAft>
              <a:buFont typeface="+mj-ea"/>
              <a:buAutoNum type="ea1JpnChsDbPeriod"/>
            </a:pPr>
            <a:r>
              <a:rPr lang="en-US" altLang="zh-CN" sz="1600" b="1" dirty="0">
                <a:latin typeface="Times New Roman" panose="02020603050405020304" pitchFamily="18" charset="0"/>
                <a:ea typeface="Microsoft YaHei" panose="020B0503020204020204" pitchFamily="34" charset="-122"/>
                <a:cs typeface="Times New Roman" panose="02020603050405020304" pitchFamily="18" charset="0"/>
              </a:rPr>
              <a:t>Users need to log in to the Shared Service Platform of Major Scientific and Technological Infrastructures of the Chinese Academy of Science</a:t>
            </a:r>
            <a:r>
              <a:rPr lang="zh-CN" altLang="en-US" sz="1600" b="1" dirty="0">
                <a:latin typeface="Times New Roman" panose="02020603050405020304" pitchFamily="18" charset="0"/>
                <a:ea typeface="Microsoft YaHei" panose="020B0503020204020204" pitchFamily="34" charset="-122"/>
                <a:cs typeface="Times New Roman" panose="02020603050405020304" pitchFamily="18" charset="0"/>
              </a:rPr>
              <a:t>                 （</a:t>
            </a:r>
            <a:r>
              <a:rPr lang="en-US" altLang="zh-CN" sz="1600" b="1" dirty="0">
                <a:latin typeface="Times New Roman" panose="02020603050405020304" pitchFamily="18" charset="0"/>
                <a:ea typeface="Microsoft YaHei" panose="020B0503020204020204" pitchFamily="34" charset="-122"/>
                <a:cs typeface="Times New Roman" panose="02020603050405020304" pitchFamily="18" charset="0"/>
              </a:rPr>
              <a:t> https</a:t>
            </a:r>
            <a:r>
              <a:rPr lang="zh-CN" altLang="zh-CN" sz="1600" b="1" dirty="0">
                <a:latin typeface="Times New Roman" panose="02020603050405020304" pitchFamily="18" charset="0"/>
                <a:ea typeface="Microsoft YaHei" panose="020B0503020204020204" pitchFamily="34" charset="-122"/>
                <a:cs typeface="Times New Roman" panose="02020603050405020304" pitchFamily="18" charset="0"/>
              </a:rPr>
              <a:t>：</a:t>
            </a:r>
            <a:r>
              <a:rPr lang="en-US" altLang="zh-CN" sz="1600" b="1" dirty="0">
                <a:latin typeface="Times New Roman" panose="02020603050405020304" pitchFamily="18" charset="0"/>
                <a:ea typeface="Microsoft YaHei" panose="020B0503020204020204" pitchFamily="34" charset="-122"/>
                <a:cs typeface="Times New Roman" panose="02020603050405020304" pitchFamily="18" charset="0"/>
              </a:rPr>
              <a:t>//lssf.cas.cn </a:t>
            </a:r>
            <a:r>
              <a:rPr lang="zh-CN" altLang="en-US" sz="1600" b="1" dirty="0">
                <a:latin typeface="Times New Roman" panose="02020603050405020304" pitchFamily="18" charset="0"/>
                <a:ea typeface="Microsoft YaHei" panose="020B0503020204020204" pitchFamily="34" charset="-122"/>
                <a:cs typeface="Times New Roman" panose="02020603050405020304" pitchFamily="18" charset="0"/>
              </a:rPr>
              <a:t>）</a:t>
            </a:r>
            <a:r>
              <a:rPr lang="zh-CN" altLang="zh-CN" sz="1600" b="1" dirty="0">
                <a:latin typeface="Times New Roman" panose="02020603050405020304" pitchFamily="18" charset="0"/>
                <a:ea typeface="Microsoft YaHei" panose="020B0503020204020204" pitchFamily="34" charset="-122"/>
                <a:cs typeface="Times New Roman" panose="02020603050405020304" pitchFamily="18" charset="0"/>
              </a:rPr>
              <a:t>，</a:t>
            </a:r>
            <a:r>
              <a:rPr lang="en-US" altLang="zh-CN" sz="1600" b="1" dirty="0">
                <a:latin typeface="Times New Roman" panose="02020603050405020304" pitchFamily="18" charset="0"/>
                <a:ea typeface="Microsoft YaHei" panose="020B0503020204020204" pitchFamily="34" charset="-122"/>
                <a:cs typeface="Times New Roman" panose="02020603050405020304" pitchFamily="18" charset="0"/>
              </a:rPr>
              <a:t> and register an account.</a:t>
            </a:r>
            <a:endParaRPr lang="en-US" altLang="zh-CN" sz="1600" b="1" dirty="0">
              <a:latin typeface="Times New Roman" panose="02020603050405020304" pitchFamily="18" charset="0"/>
              <a:ea typeface="Microsoft YaHei" panose="020B0503020204020204" pitchFamily="34" charset="-122"/>
              <a:cs typeface="Times New Roman" panose="02020603050405020304" pitchFamily="18" charset="0"/>
            </a:endParaRPr>
          </a:p>
          <a:p>
            <a:pPr marL="571500" indent="-571500">
              <a:lnSpc>
                <a:spcPct val="150000"/>
              </a:lnSpc>
              <a:spcAft>
                <a:spcPts val="600"/>
              </a:spcAft>
              <a:buFont typeface="+mj-ea"/>
              <a:buAutoNum type="ea1JpnChsDbPeriod"/>
            </a:pPr>
            <a:r>
              <a:rPr lang="en-US" altLang="zh-CN" sz="1600" b="1" dirty="0">
                <a:latin typeface="Times New Roman" panose="02020603050405020304" pitchFamily="18" charset="0"/>
                <a:ea typeface="Microsoft YaHei" panose="020B0503020204020204" pitchFamily="34" charset="-122"/>
                <a:cs typeface="Times New Roman" panose="02020603050405020304" pitchFamily="18" charset="0"/>
              </a:rPr>
              <a:t>Submit a research project application (non - working personnel are not eligible to apply).</a:t>
            </a:r>
            <a:endParaRPr lang="en-US" altLang="zh-CN" sz="1600" b="1" dirty="0">
              <a:latin typeface="Times New Roman" panose="02020603050405020304" pitchFamily="18" charset="0"/>
              <a:ea typeface="Microsoft YaHei" panose="020B0503020204020204" pitchFamily="34" charset="-122"/>
              <a:cs typeface="Times New Roman" panose="02020603050405020304" pitchFamily="18" charset="0"/>
            </a:endParaRPr>
          </a:p>
          <a:p>
            <a:pPr marL="571500" indent="-571500">
              <a:lnSpc>
                <a:spcPct val="150000"/>
              </a:lnSpc>
              <a:spcAft>
                <a:spcPts val="600"/>
              </a:spcAft>
              <a:buFont typeface="+mj-ea"/>
              <a:buAutoNum type="ea1JpnChsDbPeriod"/>
            </a:pPr>
            <a:r>
              <a:rPr lang="en-US" altLang="zh-CN" sz="1600" b="1" dirty="0">
                <a:latin typeface="Times New Roman" panose="02020603050405020304" pitchFamily="18" charset="0"/>
                <a:ea typeface="Microsoft YaHei" panose="020B0503020204020204" pitchFamily="34" charset="-122"/>
                <a:cs typeface="Times New Roman" panose="02020603050405020304" pitchFamily="18" charset="0"/>
              </a:rPr>
              <a:t>The Hefei Light Source accepts user project applications throughout the year and reviews them quarterly.</a:t>
            </a:r>
            <a:endParaRPr lang="en-US" altLang="zh-CN" sz="1600" b="1" dirty="0">
              <a:latin typeface="Times New Roman" panose="02020603050405020304" pitchFamily="18" charset="0"/>
              <a:ea typeface="Microsoft YaHei" panose="020B0503020204020204" pitchFamily="34" charset="-122"/>
              <a:cs typeface="Times New Roman" panose="02020603050405020304" pitchFamily="18" charset="0"/>
            </a:endParaRPr>
          </a:p>
          <a:p>
            <a:pPr marL="571500" indent="-571500">
              <a:lnSpc>
                <a:spcPct val="150000"/>
              </a:lnSpc>
              <a:spcAft>
                <a:spcPts val="600"/>
              </a:spcAft>
              <a:buFont typeface="+mj-ea"/>
              <a:buAutoNum type="ea1JpnChsDbPeriod"/>
            </a:pPr>
            <a:r>
              <a:rPr lang="en-US" altLang="zh-CN" sz="1600" b="1" dirty="0">
                <a:latin typeface="Times New Roman" panose="02020603050405020304" pitchFamily="18" charset="0"/>
                <a:ea typeface="Microsoft YaHei" panose="020B0503020204020204" pitchFamily="34" charset="-122"/>
                <a:cs typeface="Times New Roman" panose="02020603050405020304" pitchFamily="18" charset="0"/>
              </a:rPr>
              <a:t>For details of the beam time application and usage process, please visit:</a:t>
            </a:r>
            <a:r>
              <a:rPr lang="zh-CN" altLang="en-US" sz="1600" b="1" dirty="0">
                <a:latin typeface="Times New Roman" panose="02020603050405020304" pitchFamily="18" charset="0"/>
                <a:ea typeface="Microsoft YaHei" panose="020B0503020204020204" pitchFamily="34" charset="-122"/>
                <a:cs typeface="Times New Roman" panose="02020603050405020304" pitchFamily="18" charset="0"/>
              </a:rPr>
              <a:t>：</a:t>
            </a:r>
            <a:r>
              <a:rPr lang="en-US" altLang="zh-CN" sz="1600" b="1" dirty="0">
                <a:solidFill>
                  <a:prstClr val="black"/>
                </a:solidFill>
                <a:effectLst>
                  <a:outerShdw blurRad="38100" dist="38100" dir="2700000" algn="tl">
                    <a:srgbClr val="000000">
                      <a:alpha val="43137"/>
                    </a:srgbClr>
                  </a:outerShdw>
                </a:effectLst>
                <a:latin typeface="Times New Roman" panose="02020603050405020304" pitchFamily="18" charset="0"/>
                <a:ea typeface="Microsoft YaHei" panose="020B0503020204020204" pitchFamily="34" charset="-122"/>
                <a:cs typeface="Times New Roman" panose="02020603050405020304" pitchFamily="18" charset="0"/>
              </a:rPr>
              <a:t> </a:t>
            </a:r>
            <a:r>
              <a:rPr lang="en-US" altLang="zh-CN" sz="1600" b="1" dirty="0">
                <a:solidFill>
                  <a:prstClr val="black"/>
                </a:solidFill>
                <a:latin typeface="Times New Roman" panose="02020603050405020304" pitchFamily="18" charset="0"/>
                <a:cs typeface="Times New Roman" panose="02020603050405020304" pitchFamily="18" charset="0"/>
                <a:hlinkClick r:id="rId2"/>
              </a:rPr>
              <a:t>http://www.nsrl.ustc.edu.cn/2016/0425/c10980a124134/page.htm</a:t>
            </a:r>
            <a:r>
              <a:rPr lang="zh-CN" altLang="en-US" sz="1600" b="1" dirty="0">
                <a:latin typeface="Times New Roman" panose="02020603050405020304" pitchFamily="18" charset="0"/>
                <a:ea typeface="Microsoft YaHei" panose="020B0503020204020204" pitchFamily="34" charset="-122"/>
                <a:cs typeface="Times New Roman" panose="02020603050405020304" pitchFamily="18" charset="0"/>
              </a:rPr>
              <a:t> </a:t>
            </a:r>
            <a:endParaRPr lang="en-US" altLang="zh-CN" sz="1600" b="1" dirty="0">
              <a:latin typeface="Times New Roman" panose="02020603050405020304" pitchFamily="18" charset="0"/>
              <a:ea typeface="Microsoft YaHei" panose="020B0503020204020204" pitchFamily="34" charset="-122"/>
              <a:cs typeface="Times New Roman" panose="02020603050405020304" pitchFamily="18" charset="0"/>
            </a:endParaRPr>
          </a:p>
          <a:p>
            <a:pPr marL="0" indent="0">
              <a:lnSpc>
                <a:spcPct val="170000"/>
              </a:lnSpc>
              <a:spcAft>
                <a:spcPts val="600"/>
              </a:spcAft>
              <a:buNone/>
            </a:pPr>
            <a:r>
              <a:rPr lang="zh-CN" altLang="en-US" sz="1800" b="1" dirty="0">
                <a:latin typeface="Times New Roman" panose="02020603050405020304" pitchFamily="18" charset="0"/>
                <a:ea typeface="Microsoft YaHei" panose="020B0503020204020204" pitchFamily="34" charset="-122"/>
                <a:cs typeface="Times New Roman" panose="02020603050405020304" pitchFamily="18" charset="0"/>
              </a:rPr>
              <a:t> </a:t>
            </a:r>
            <a:r>
              <a:rPr lang="en-US" altLang="zh-CN" sz="1800" b="1" dirty="0">
                <a:latin typeface="Times New Roman" panose="02020603050405020304" pitchFamily="18" charset="0"/>
                <a:ea typeface="Microsoft YaHei" panose="020B0503020204020204" pitchFamily="34" charset="-122"/>
                <a:cs typeface="Times New Roman" panose="02020603050405020304" pitchFamily="18" charset="0"/>
              </a:rPr>
              <a:t>Hefei Light Source Official Account</a:t>
            </a:r>
            <a:r>
              <a:rPr lang="zh-CN" altLang="en-US" sz="1800" b="1" dirty="0">
                <a:latin typeface="Times New Roman" panose="02020603050405020304" pitchFamily="18" charset="0"/>
                <a:ea typeface="Microsoft YaHei" panose="020B0503020204020204" pitchFamily="34" charset="-122"/>
                <a:cs typeface="Times New Roman" panose="02020603050405020304" pitchFamily="18" charset="0"/>
              </a:rPr>
              <a:t>： </a:t>
            </a:r>
            <a:endParaRPr lang="en-US" altLang="zh-CN" sz="1800" b="1" dirty="0">
              <a:solidFill>
                <a:prstClr val="black"/>
              </a:solidFill>
              <a:latin typeface="Times New Roman" panose="02020603050405020304" pitchFamily="18" charset="0"/>
              <a:ea typeface="Microsoft YaHei" panose="020B0503020204020204" pitchFamily="34" charset="-122"/>
              <a:cs typeface="Times New Roman" panose="02020603050405020304" pitchFamily="18" charset="0"/>
            </a:endParaRPr>
          </a:p>
          <a:p>
            <a:pPr marL="0" lvl="0" indent="0">
              <a:lnSpc>
                <a:spcPct val="100000"/>
              </a:lnSpc>
              <a:spcBef>
                <a:spcPts val="0"/>
              </a:spcBef>
              <a:buNone/>
            </a:pPr>
            <a:endParaRPr lang="zh-CN" altLang="en-US" sz="1800" b="1" dirty="0">
              <a:solidFill>
                <a:prstClr val="black"/>
              </a:solidFill>
              <a:latin typeface="Times New Roman" panose="02020603050405020304" pitchFamily="18" charset="0"/>
              <a:cs typeface="Times New Roman" panose="02020603050405020304" pitchFamily="18" charset="0"/>
            </a:endParaRPr>
          </a:p>
          <a:p>
            <a:pPr marL="571500" indent="-571500">
              <a:lnSpc>
                <a:spcPct val="170000"/>
              </a:lnSpc>
              <a:spcAft>
                <a:spcPts val="600"/>
              </a:spcAft>
              <a:buFont typeface="+mj-ea"/>
              <a:buAutoNum type="ea1JpnChsDbPeriod"/>
            </a:pPr>
            <a:endParaRPr lang="zh-CN" altLang="en-US" sz="1800" b="1" dirty="0">
              <a:latin typeface="Times New Roman" panose="02020603050405020304" pitchFamily="18" charset="0"/>
              <a:ea typeface="Microsoft YaHei" panose="020B0503020204020204" pitchFamily="34" charset="-122"/>
              <a:cs typeface="Times New Roman" panose="02020603050405020304" pitchFamily="18" charset="0"/>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5154" y="5420248"/>
            <a:ext cx="1329680" cy="1329680"/>
          </a:xfrm>
          <a:prstGeom prst="rect">
            <a:avLst/>
          </a:prstGeom>
          <a:solidFill>
            <a:srgbClr val="FFFFFF">
              <a:shade val="85000"/>
            </a:srgbClr>
          </a:solidFill>
          <a:ln w="88900" cap="sq">
            <a:solidFill>
              <a:srgbClr val="FFFFFF"/>
            </a:solidFill>
            <a:miter lim="800000"/>
            <a:headEnd/>
            <a:tailEnd/>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5" name="标题 1"/>
          <p:cNvSpPr txBox="1"/>
          <p:nvPr/>
        </p:nvSpPr>
        <p:spPr>
          <a:xfrm>
            <a:off x="1230096" y="356138"/>
            <a:ext cx="7050304" cy="8555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CN" altLang="en-US" sz="1800" b="1" dirty="0">
                <a:solidFill>
                  <a:srgbClr val="002060"/>
                </a:solidFill>
                <a:latin typeface="Microsoft YaHei" panose="020B0503020204020204" pitchFamily="34" charset="-122"/>
                <a:ea typeface="Microsoft YaHei" panose="020B0503020204020204" pitchFamily="34" charset="-122"/>
              </a:rPr>
              <a:t> </a:t>
            </a:r>
            <a:r>
              <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rPr>
              <a:t>Experiment Application</a:t>
            </a:r>
            <a:endPar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5" name="标题 1"/>
          <p:cNvSpPr txBox="1"/>
          <p:nvPr/>
        </p:nvSpPr>
        <p:spPr>
          <a:xfrm>
            <a:off x="1196441" y="322483"/>
            <a:ext cx="7050304" cy="8555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CN" altLang="en-US" sz="2400" b="1" dirty="0">
                <a:solidFill>
                  <a:srgbClr val="002060"/>
                </a:solidFill>
                <a:latin typeface="Microsoft YaHei" panose="020B0503020204020204" pitchFamily="34" charset="-122"/>
                <a:ea typeface="Microsoft YaHei" panose="020B0503020204020204" pitchFamily="34" charset="-122"/>
                <a:sym typeface="+mn-ea"/>
              </a:rPr>
              <a:t> </a:t>
            </a:r>
            <a:r>
              <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sym typeface="+mn-ea"/>
              </a:rPr>
              <a:t>Contact Information</a:t>
            </a:r>
            <a:endPar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sym typeface="+mn-ea"/>
            </a:endParaRPr>
          </a:p>
        </p:txBody>
      </p:sp>
      <p:sp>
        <p:nvSpPr>
          <p:cNvPr id="16" name="矩形 15"/>
          <p:cNvSpPr/>
          <p:nvPr>
            <p:custDataLst>
              <p:tags r:id="rId2"/>
            </p:custDataLst>
          </p:nvPr>
        </p:nvSpPr>
        <p:spPr>
          <a:xfrm>
            <a:off x="1859915" y="4177030"/>
            <a:ext cx="1485265" cy="1168400"/>
          </a:xfrm>
          <a:prstGeom prst="rect">
            <a:avLst/>
          </a:prstGeom>
        </p:spPr>
        <p:txBody>
          <a:bodyPr wrap="square">
            <a:spAutoFit/>
          </a:bodyPr>
          <a:lstStyle/>
          <a:p>
            <a:pPr algn="l" fontAlgn="auto">
              <a:lnSpc>
                <a:spcPct val="100000"/>
              </a:lnSpc>
              <a:spcAft>
                <a:spcPts val="600"/>
              </a:spcAft>
              <a:buClrTx/>
              <a:buSzTx/>
              <a:buFontTx/>
            </a:pPr>
            <a:r>
              <a:rPr lang="en-US" altLang="zh-CN" sz="1000" dirty="0">
                <a:solidFill>
                  <a:srgbClr val="333333"/>
                </a:solidFill>
                <a:latin typeface="Microsoft YaHei" panose="020B0503020204020204" pitchFamily="34" charset="-122"/>
                <a:ea typeface="Microsoft YaHei" panose="020B0503020204020204" pitchFamily="34" charset="-122"/>
              </a:rPr>
              <a:t>Zhe Sun</a:t>
            </a:r>
            <a:endParaRPr lang="en-US" altLang="zh-CN" sz="1000" dirty="0">
              <a:solidFill>
                <a:srgbClr val="333333"/>
              </a:solidFill>
              <a:latin typeface="Microsoft YaHei" panose="020B0503020204020204" pitchFamily="34" charset="-122"/>
              <a:ea typeface="Microsoft YaHei" panose="020B0503020204020204" pitchFamily="34" charset="-122"/>
            </a:endParaRPr>
          </a:p>
          <a:p>
            <a:pPr indent="0" fontAlgn="auto">
              <a:lnSpc>
                <a:spcPct val="100000"/>
              </a:lnSpc>
              <a:spcAft>
                <a:spcPts val="600"/>
              </a:spcAft>
            </a:pPr>
            <a:r>
              <a:rPr lang="en-US" altLang="zh-CN" sz="1000" dirty="0">
                <a:solidFill>
                  <a:srgbClr val="333333"/>
                </a:solidFill>
                <a:latin typeface="Microsoft YaHei" panose="020B0503020204020204" pitchFamily="34" charset="-122"/>
                <a:ea typeface="Microsoft YaHei" panose="020B0503020204020204" pitchFamily="34" charset="-122"/>
              </a:rPr>
              <a:t>professor</a:t>
            </a:r>
            <a:endParaRPr lang="en-US" altLang="zh-CN" sz="1000" dirty="0">
              <a:solidFill>
                <a:srgbClr val="333333"/>
              </a:solidFill>
              <a:latin typeface="Microsoft YaHei" panose="020B0503020204020204" pitchFamily="34" charset="-122"/>
              <a:ea typeface="Microsoft YaHei" panose="020B0503020204020204" pitchFamily="34" charset="-122"/>
            </a:endParaRPr>
          </a:p>
          <a:p>
            <a:pPr indent="0" fontAlgn="auto">
              <a:lnSpc>
                <a:spcPct val="100000"/>
              </a:lnSpc>
              <a:spcAft>
                <a:spcPts val="600"/>
              </a:spcAft>
            </a:pPr>
            <a:r>
              <a:rPr lang="en-US" altLang="zh-CN" sz="1000" dirty="0">
                <a:solidFill>
                  <a:srgbClr val="333333"/>
                </a:solidFill>
                <a:latin typeface="Microsoft YaHei" panose="020B0503020204020204" pitchFamily="34" charset="-122"/>
                <a:ea typeface="Microsoft YaHei" panose="020B0503020204020204" pitchFamily="34" charset="-122"/>
              </a:rPr>
              <a:t>Beamline Scientists</a:t>
            </a:r>
            <a:endParaRPr lang="en-US" altLang="zh-CN" sz="1000" dirty="0">
              <a:solidFill>
                <a:srgbClr val="333333"/>
              </a:solidFill>
              <a:latin typeface="Microsoft YaHei" panose="020B0503020204020204" pitchFamily="34" charset="-122"/>
              <a:ea typeface="Microsoft YaHei" panose="020B0503020204020204" pitchFamily="34" charset="-122"/>
            </a:endParaRPr>
          </a:p>
          <a:p>
            <a:pPr indent="0" fontAlgn="auto">
              <a:lnSpc>
                <a:spcPct val="100000"/>
              </a:lnSpc>
              <a:spcAft>
                <a:spcPts val="600"/>
              </a:spcAft>
            </a:pPr>
            <a:r>
              <a:rPr lang="en-US" altLang="zh-CN" sz="1000" dirty="0">
                <a:solidFill>
                  <a:srgbClr val="333333"/>
                </a:solidFill>
                <a:latin typeface="Microsoft YaHei" panose="020B0503020204020204" pitchFamily="34" charset="-122"/>
                <a:ea typeface="Microsoft YaHei" panose="020B0503020204020204" pitchFamily="34" charset="-122"/>
              </a:rPr>
              <a:t>0551-63601983</a:t>
            </a:r>
            <a:endParaRPr lang="en-US" altLang="zh-CN" sz="1000" dirty="0">
              <a:solidFill>
                <a:srgbClr val="333333"/>
              </a:solidFill>
              <a:latin typeface="Microsoft YaHei" panose="020B0503020204020204" pitchFamily="34" charset="-122"/>
              <a:ea typeface="Microsoft YaHei" panose="020B0503020204020204" pitchFamily="34" charset="-122"/>
            </a:endParaRPr>
          </a:p>
          <a:p>
            <a:pPr indent="0" fontAlgn="auto">
              <a:lnSpc>
                <a:spcPct val="100000"/>
              </a:lnSpc>
              <a:spcAft>
                <a:spcPts val="600"/>
              </a:spcAft>
            </a:pPr>
            <a:r>
              <a:rPr lang="en-US" altLang="zh-CN" sz="1000" dirty="0">
                <a:solidFill>
                  <a:srgbClr val="333333"/>
                </a:solidFill>
                <a:latin typeface="Microsoft YaHei" panose="020B0503020204020204" pitchFamily="34" charset="-122"/>
                <a:ea typeface="Microsoft YaHei" panose="020B0503020204020204" pitchFamily="34" charset="-122"/>
              </a:rPr>
              <a:t>zsun@ustc.edu.cn</a:t>
            </a:r>
            <a:endParaRPr lang="en-US" altLang="zh-CN" sz="1000" b="0" i="0" dirty="0">
              <a:solidFill>
                <a:srgbClr val="000000"/>
              </a:solidFill>
              <a:effectLst/>
              <a:latin typeface="Microsoft YaHei" panose="020B0503020204020204" pitchFamily="34" charset="-122"/>
              <a:ea typeface="Microsoft YaHei" panose="020B0503020204020204" pitchFamily="34" charset="-122"/>
            </a:endParaRPr>
          </a:p>
        </p:txBody>
      </p:sp>
      <p:sp>
        <p:nvSpPr>
          <p:cNvPr id="17" name="矩形 16"/>
          <p:cNvSpPr/>
          <p:nvPr>
            <p:custDataLst>
              <p:tags r:id="rId3"/>
            </p:custDataLst>
          </p:nvPr>
        </p:nvSpPr>
        <p:spPr>
          <a:xfrm>
            <a:off x="3543935" y="4164330"/>
            <a:ext cx="1651000" cy="1414780"/>
          </a:xfrm>
          <a:prstGeom prst="rect">
            <a:avLst/>
          </a:prstGeom>
        </p:spPr>
        <p:txBody>
          <a:bodyPr wrap="square">
            <a:spAutoFit/>
          </a:bodyPr>
          <a:lstStyle/>
          <a:p>
            <a:pPr indent="0" fontAlgn="auto">
              <a:lnSpc>
                <a:spcPct val="100000"/>
              </a:lnSpc>
              <a:spcAft>
                <a:spcPts val="600"/>
              </a:spcAft>
            </a:pPr>
            <a:r>
              <a:rPr lang="en-US" altLang="zh-CN" sz="1000" dirty="0" smtClean="0">
                <a:solidFill>
                  <a:srgbClr val="333333"/>
                </a:solidFill>
                <a:latin typeface="Microsoft YaHei" panose="020B0503020204020204" pitchFamily="34" charset="-122"/>
                <a:ea typeface="Microsoft YaHei" panose="020B0503020204020204" pitchFamily="34" charset="-122"/>
              </a:rPr>
              <a:t>Guobin Zhang</a:t>
            </a:r>
            <a:endParaRPr lang="en-US" altLang="zh-CN" sz="1000" dirty="0" smtClean="0">
              <a:solidFill>
                <a:srgbClr val="333333"/>
              </a:solidFill>
              <a:latin typeface="Microsoft YaHei" panose="020B0503020204020204" pitchFamily="34" charset="-122"/>
              <a:ea typeface="Microsoft YaHei" panose="020B0503020204020204" pitchFamily="34" charset="-122"/>
            </a:endParaRPr>
          </a:p>
          <a:p>
            <a:pPr indent="0" fontAlgn="auto">
              <a:lnSpc>
                <a:spcPct val="100000"/>
              </a:lnSpc>
              <a:spcAft>
                <a:spcPts val="600"/>
              </a:spcAft>
            </a:pPr>
            <a:r>
              <a:rPr lang="en-US" altLang="zh-CN" sz="1000" dirty="0" smtClean="0">
                <a:solidFill>
                  <a:srgbClr val="333333"/>
                </a:solidFill>
                <a:latin typeface="Microsoft YaHei" panose="020B0503020204020204" pitchFamily="34" charset="-122"/>
                <a:ea typeface="Microsoft YaHei" panose="020B0503020204020204" pitchFamily="34" charset="-122"/>
              </a:rPr>
              <a:t>Researcher</a:t>
            </a:r>
            <a:r>
              <a:rPr lang="zh-CN" altLang="en-US" sz="1000" dirty="0" smtClean="0">
                <a:solidFill>
                  <a:srgbClr val="333333"/>
                </a:solidFill>
                <a:latin typeface="Microsoft YaHei" panose="020B0503020204020204" pitchFamily="34" charset="-122"/>
                <a:ea typeface="Microsoft YaHei" panose="020B0503020204020204" pitchFamily="34" charset="-122"/>
              </a:rPr>
              <a:t> </a:t>
            </a:r>
            <a:endParaRPr lang="zh-CN" altLang="en-US" sz="1000" dirty="0" smtClean="0">
              <a:solidFill>
                <a:srgbClr val="333333"/>
              </a:solidFill>
              <a:latin typeface="Microsoft YaHei" panose="020B0503020204020204" pitchFamily="34" charset="-122"/>
              <a:ea typeface="Microsoft YaHei" panose="020B0503020204020204" pitchFamily="34" charset="-122"/>
            </a:endParaRPr>
          </a:p>
          <a:p>
            <a:pPr indent="0" fontAlgn="auto">
              <a:lnSpc>
                <a:spcPct val="100000"/>
              </a:lnSpc>
              <a:spcAft>
                <a:spcPts val="600"/>
              </a:spcAft>
            </a:pPr>
            <a:r>
              <a:rPr lang="en-US" altLang="zh-CN" sz="1000" dirty="0">
                <a:solidFill>
                  <a:srgbClr val="333333"/>
                </a:solidFill>
                <a:latin typeface="Microsoft YaHei" panose="020B0503020204020204" pitchFamily="34" charset="-122"/>
                <a:ea typeface="Microsoft YaHei" panose="020B0503020204020204" pitchFamily="34" charset="-122"/>
                <a:sym typeface="+mn-ea"/>
              </a:rPr>
              <a:t>Beamline Scientists</a:t>
            </a:r>
            <a:endParaRPr lang="en-US" altLang="zh-CN" sz="1000" dirty="0">
              <a:solidFill>
                <a:srgbClr val="333333"/>
              </a:solidFill>
              <a:latin typeface="Microsoft YaHei" panose="020B0503020204020204" pitchFamily="34" charset="-122"/>
              <a:ea typeface="Microsoft YaHei" panose="020B0503020204020204" pitchFamily="34" charset="-122"/>
              <a:sym typeface="+mn-ea"/>
            </a:endParaRPr>
          </a:p>
          <a:p>
            <a:pPr indent="0" fontAlgn="auto">
              <a:lnSpc>
                <a:spcPct val="100000"/>
              </a:lnSpc>
              <a:spcAft>
                <a:spcPts val="600"/>
              </a:spcAft>
            </a:pPr>
            <a:r>
              <a:rPr lang="en-US" altLang="zh-CN" sz="1000" b="0" i="0" dirty="0">
                <a:solidFill>
                  <a:srgbClr val="333333"/>
                </a:solidFill>
                <a:effectLst/>
                <a:latin typeface="Microsoft YaHei" panose="020B0503020204020204" pitchFamily="34" charset="-122"/>
                <a:ea typeface="Microsoft YaHei" panose="020B0503020204020204" pitchFamily="34" charset="-122"/>
              </a:rPr>
              <a:t>0551-63602204</a:t>
            </a:r>
            <a:endParaRPr lang="en-US" altLang="zh-CN" sz="1000" b="0" i="0" dirty="0">
              <a:solidFill>
                <a:srgbClr val="333333"/>
              </a:solidFill>
              <a:effectLst/>
              <a:latin typeface="Microsoft YaHei" panose="020B0503020204020204" pitchFamily="34" charset="-122"/>
              <a:ea typeface="Microsoft YaHei" panose="020B0503020204020204" pitchFamily="34" charset="-122"/>
            </a:endParaRPr>
          </a:p>
          <a:p>
            <a:pPr indent="0" fontAlgn="auto">
              <a:lnSpc>
                <a:spcPct val="100000"/>
              </a:lnSpc>
              <a:spcAft>
                <a:spcPts val="600"/>
              </a:spcAft>
            </a:pPr>
            <a:r>
              <a:rPr lang="en-US" altLang="zh-CN" sz="1000" b="0" i="0" dirty="0">
                <a:solidFill>
                  <a:srgbClr val="333333"/>
                </a:solidFill>
                <a:effectLst/>
                <a:latin typeface="Microsoft YaHei" panose="020B0503020204020204" pitchFamily="34" charset="-122"/>
                <a:ea typeface="Microsoft YaHei" panose="020B0503020204020204" pitchFamily="34" charset="-122"/>
              </a:rPr>
              <a:t>gbzhang@ustc.edu.cn</a:t>
            </a:r>
            <a:endParaRPr lang="en-US" altLang="zh-CN" sz="1000" b="0" i="0" dirty="0">
              <a:solidFill>
                <a:srgbClr val="333333"/>
              </a:solidFill>
              <a:effectLst/>
              <a:latin typeface="Microsoft YaHei" panose="020B0503020204020204" pitchFamily="34" charset="-122"/>
              <a:ea typeface="Microsoft YaHei" panose="020B0503020204020204" pitchFamily="34" charset="-122"/>
            </a:endParaRPr>
          </a:p>
          <a:p>
            <a:pPr>
              <a:lnSpc>
                <a:spcPct val="110000"/>
              </a:lnSpc>
              <a:spcAft>
                <a:spcPts val="600"/>
              </a:spcAft>
            </a:pPr>
            <a:endParaRPr lang="en-US" altLang="zh-CN" sz="1000" b="0" i="0" dirty="0">
              <a:solidFill>
                <a:srgbClr val="333333"/>
              </a:solidFill>
              <a:effectLst/>
              <a:latin typeface="Microsoft YaHei" panose="020B0503020204020204" pitchFamily="34" charset="-122"/>
              <a:ea typeface="Microsoft YaHei" panose="020B0503020204020204" pitchFamily="34" charset="-122"/>
            </a:endParaRPr>
          </a:p>
        </p:txBody>
      </p:sp>
      <p:sp>
        <p:nvSpPr>
          <p:cNvPr id="18" name="矩形 17"/>
          <p:cNvSpPr/>
          <p:nvPr>
            <p:custDataLst>
              <p:tags r:id="rId4"/>
            </p:custDataLst>
          </p:nvPr>
        </p:nvSpPr>
        <p:spPr>
          <a:xfrm>
            <a:off x="5436235" y="4164330"/>
            <a:ext cx="1688465" cy="1168400"/>
          </a:xfrm>
          <a:prstGeom prst="rect">
            <a:avLst/>
          </a:prstGeom>
        </p:spPr>
        <p:txBody>
          <a:bodyPr wrap="square">
            <a:spAutoFit/>
          </a:bodyPr>
          <a:lstStyle/>
          <a:p>
            <a:pPr indent="0" fontAlgn="auto">
              <a:lnSpc>
                <a:spcPct val="100000"/>
              </a:lnSpc>
              <a:spcAft>
                <a:spcPts val="600"/>
              </a:spcAft>
            </a:pPr>
            <a:r>
              <a:rPr lang="en-US" altLang="zh-CN" sz="1000" dirty="0">
                <a:solidFill>
                  <a:srgbClr val="333333"/>
                </a:solidFill>
                <a:latin typeface="Microsoft YaHei" panose="020B0503020204020204" pitchFamily="34" charset="-122"/>
                <a:ea typeface="Microsoft YaHei" panose="020B0503020204020204" pitchFamily="34" charset="-122"/>
              </a:rPr>
              <a:t>Yi Liu</a:t>
            </a:r>
            <a:endParaRPr lang="en-US" altLang="zh-CN" sz="1000" dirty="0">
              <a:solidFill>
                <a:srgbClr val="333333"/>
              </a:solidFill>
              <a:latin typeface="Microsoft YaHei" panose="020B0503020204020204" pitchFamily="34" charset="-122"/>
              <a:ea typeface="Microsoft YaHei" panose="020B0503020204020204" pitchFamily="34" charset="-122"/>
            </a:endParaRPr>
          </a:p>
          <a:p>
            <a:pPr indent="0" fontAlgn="auto">
              <a:lnSpc>
                <a:spcPct val="100000"/>
              </a:lnSpc>
              <a:spcAft>
                <a:spcPts val="600"/>
              </a:spcAft>
            </a:pPr>
            <a:r>
              <a:rPr lang="en-US" sz="1000" dirty="0">
                <a:solidFill>
                  <a:srgbClr val="333333"/>
                </a:solidFill>
                <a:latin typeface="Microsoft YaHei" panose="020B0503020204020204" pitchFamily="34" charset="-122"/>
                <a:ea typeface="Microsoft YaHei" panose="020B0503020204020204" pitchFamily="34" charset="-122"/>
              </a:rPr>
              <a:t>Senior Engineer</a:t>
            </a:r>
            <a:endParaRPr lang="en-US" sz="1000" dirty="0">
              <a:solidFill>
                <a:srgbClr val="333333"/>
              </a:solidFill>
              <a:latin typeface="Microsoft YaHei" panose="020B0503020204020204" pitchFamily="34" charset="-122"/>
              <a:ea typeface="Microsoft YaHei" panose="020B0503020204020204" pitchFamily="34" charset="-122"/>
            </a:endParaRPr>
          </a:p>
          <a:p>
            <a:pPr indent="0" fontAlgn="auto">
              <a:lnSpc>
                <a:spcPct val="100000"/>
              </a:lnSpc>
              <a:spcAft>
                <a:spcPts val="600"/>
              </a:spcAft>
            </a:pPr>
            <a:r>
              <a:rPr lang="en-US" altLang="zh-CN" sz="1000" dirty="0">
                <a:solidFill>
                  <a:srgbClr val="333333"/>
                </a:solidFill>
                <a:latin typeface="Microsoft YaHei" panose="020B0503020204020204" pitchFamily="34" charset="-122"/>
                <a:ea typeface="Microsoft YaHei" panose="020B0503020204020204" pitchFamily="34" charset="-122"/>
              </a:rPr>
              <a:t>Maintenance Engineer</a:t>
            </a:r>
            <a:endParaRPr lang="en-US" altLang="zh-CN" sz="1000" dirty="0">
              <a:solidFill>
                <a:srgbClr val="333333"/>
              </a:solidFill>
              <a:latin typeface="Microsoft YaHei" panose="020B0503020204020204" pitchFamily="34" charset="-122"/>
              <a:ea typeface="Microsoft YaHei" panose="020B0503020204020204" pitchFamily="34" charset="-122"/>
            </a:endParaRPr>
          </a:p>
          <a:p>
            <a:pPr indent="0" fontAlgn="auto">
              <a:lnSpc>
                <a:spcPct val="100000"/>
              </a:lnSpc>
              <a:spcAft>
                <a:spcPts val="600"/>
              </a:spcAft>
            </a:pPr>
            <a:r>
              <a:rPr lang="en-US" altLang="zh-CN" sz="1000" dirty="0">
                <a:solidFill>
                  <a:srgbClr val="333333"/>
                </a:solidFill>
                <a:latin typeface="Microsoft YaHei" panose="020B0503020204020204" pitchFamily="34" charset="-122"/>
                <a:ea typeface="Microsoft YaHei" panose="020B0503020204020204" pitchFamily="34" charset="-122"/>
              </a:rPr>
              <a:t>0551-63602060</a:t>
            </a:r>
            <a:endParaRPr lang="en-US" altLang="zh-CN" sz="1000" dirty="0">
              <a:solidFill>
                <a:srgbClr val="333333"/>
              </a:solidFill>
              <a:latin typeface="Microsoft YaHei" panose="020B0503020204020204" pitchFamily="34" charset="-122"/>
              <a:ea typeface="Microsoft YaHei" panose="020B0503020204020204" pitchFamily="34" charset="-122"/>
            </a:endParaRPr>
          </a:p>
          <a:p>
            <a:pPr indent="0" fontAlgn="auto">
              <a:lnSpc>
                <a:spcPct val="100000"/>
              </a:lnSpc>
              <a:spcAft>
                <a:spcPts val="600"/>
              </a:spcAft>
            </a:pPr>
            <a:r>
              <a:rPr lang="en-US" altLang="zh-CN" sz="1000" dirty="0">
                <a:solidFill>
                  <a:srgbClr val="333333"/>
                </a:solidFill>
                <a:latin typeface="Microsoft YaHei" panose="020B0503020204020204" pitchFamily="34" charset="-122"/>
                <a:ea typeface="Microsoft YaHei" panose="020B0503020204020204" pitchFamily="34" charset="-122"/>
              </a:rPr>
              <a:t>liuyi@ustc.edu.cn</a:t>
            </a:r>
            <a:endParaRPr lang="en-US" altLang="zh-CN" sz="1000" b="0" i="0" dirty="0">
              <a:solidFill>
                <a:srgbClr val="333333"/>
              </a:solidFill>
              <a:effectLst/>
              <a:latin typeface="Microsoft YaHei" panose="020B0503020204020204" pitchFamily="34" charset="-122"/>
              <a:ea typeface="Microsoft YaHei" panose="020B0503020204020204" pitchFamily="34" charset="-122"/>
            </a:endParaRPr>
          </a:p>
        </p:txBody>
      </p:sp>
      <p:sp>
        <p:nvSpPr>
          <p:cNvPr id="20" name="矩形 19"/>
          <p:cNvSpPr/>
          <p:nvPr/>
        </p:nvSpPr>
        <p:spPr>
          <a:xfrm>
            <a:off x="-1" y="5587199"/>
            <a:ext cx="9144001" cy="829945"/>
          </a:xfrm>
          <a:prstGeom prst="rect">
            <a:avLst/>
          </a:prstGeom>
        </p:spPr>
        <p:txBody>
          <a:bodyPr wrap="square">
            <a:spAutoFit/>
          </a:bodyPr>
          <a:lstStyle/>
          <a:p>
            <a:pPr algn="ctr"/>
            <a:r>
              <a:rPr lang="en-US" altLang="zh-CN" sz="2400" dirty="0">
                <a:solidFill>
                  <a:srgbClr val="002060"/>
                </a:solidFill>
                <a:latin typeface="Microsoft YaHei" panose="020B0503020204020204" pitchFamily="34" charset="-122"/>
                <a:ea typeface="Microsoft YaHei" panose="020B0503020204020204" pitchFamily="34" charset="-122"/>
              </a:rPr>
              <a:t>Adequate early communication is conducive to the smooth progress of the subject.</a:t>
            </a:r>
            <a:endParaRPr lang="en-US" altLang="zh-CN" sz="2400" dirty="0">
              <a:solidFill>
                <a:srgbClr val="002060"/>
              </a:solidFill>
              <a:latin typeface="Microsoft YaHei" panose="020B0503020204020204" pitchFamily="34" charset="-122"/>
              <a:ea typeface="Microsoft YaHei" panose="020B0503020204020204" pitchFamily="34" charset="-122"/>
            </a:endParaRPr>
          </a:p>
        </p:txBody>
      </p:sp>
      <p:pic>
        <p:nvPicPr>
          <p:cNvPr id="2" name="图片 1"/>
          <p:cNvPicPr>
            <a:picLocks noChangeAspect="1"/>
          </p:cNvPicPr>
          <p:nvPr>
            <p:custDataLst>
              <p:tags r:id="rId5"/>
            </p:custDataLst>
          </p:nvPr>
        </p:nvPicPr>
        <p:blipFill>
          <a:blip r:embed="rId6"/>
          <a:stretch>
            <a:fillRect/>
          </a:stretch>
        </p:blipFill>
        <p:spPr>
          <a:xfrm>
            <a:off x="1778816" y="2290352"/>
            <a:ext cx="1398484" cy="1398484"/>
          </a:xfrm>
          <a:prstGeom prst="rect">
            <a:avLst/>
          </a:prstGeom>
        </p:spPr>
      </p:pic>
      <p:pic>
        <p:nvPicPr>
          <p:cNvPr id="2050" name="Picture 2"/>
          <p:cNvPicPr>
            <a:picLocks noChangeAspect="1" noChangeArrowheads="1"/>
          </p:cNvPicPr>
          <p:nvPr>
            <p:custDataLst>
              <p:tags r:id="rId7"/>
            </p:custDataLst>
          </p:nvPr>
        </p:nvPicPr>
        <p:blipFill>
          <a:blip r:embed="rId8">
            <a:extLst>
              <a:ext uri="{28A0092B-C50C-407E-A947-70E740481C1C}">
                <a14:useLocalDpi xmlns:a14="http://schemas.microsoft.com/office/drawing/2010/main" val="0"/>
              </a:ext>
            </a:extLst>
          </a:blip>
          <a:srcRect/>
          <a:stretch>
            <a:fillRect/>
          </a:stretch>
        </p:blipFill>
        <p:spPr bwMode="auto">
          <a:xfrm>
            <a:off x="3648693" y="2287760"/>
            <a:ext cx="1385472" cy="1385472"/>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custDataLst>
              <p:tags r:id="rId9"/>
            </p:custDataLst>
          </p:nvPr>
        </p:nvPicPr>
        <p:blipFill>
          <a:blip r:embed="rId10"/>
          <a:stretch>
            <a:fillRect/>
          </a:stretch>
        </p:blipFill>
        <p:spPr>
          <a:xfrm>
            <a:off x="5547767" y="2316789"/>
            <a:ext cx="1340425" cy="1340425"/>
          </a:xfrm>
          <a:prstGeom prst="rect">
            <a:avLst/>
          </a:prstGeom>
        </p:spPr>
      </p:pic>
      <p:pic>
        <p:nvPicPr>
          <p:cNvPr id="4" name="图片 3"/>
          <p:cNvPicPr>
            <a:picLocks noChangeAspect="1"/>
          </p:cNvPicPr>
          <p:nvPr>
            <p:custDataLst>
              <p:tags r:id="rId11"/>
            </p:custDataLst>
          </p:nvPr>
        </p:nvPicPr>
        <p:blipFill>
          <a:blip r:embed="rId12"/>
          <a:stretch>
            <a:fillRect/>
          </a:stretch>
        </p:blipFill>
        <p:spPr>
          <a:xfrm>
            <a:off x="7429963" y="2310283"/>
            <a:ext cx="1340425" cy="1340425"/>
          </a:xfrm>
          <a:prstGeom prst="rect">
            <a:avLst/>
          </a:prstGeom>
        </p:spPr>
      </p:pic>
      <p:sp>
        <p:nvSpPr>
          <p:cNvPr id="28" name="矩形 27"/>
          <p:cNvSpPr/>
          <p:nvPr>
            <p:custDataLst>
              <p:tags r:id="rId13"/>
            </p:custDataLst>
          </p:nvPr>
        </p:nvSpPr>
        <p:spPr>
          <a:xfrm>
            <a:off x="7172325" y="4176395"/>
            <a:ext cx="1748155" cy="1168400"/>
          </a:xfrm>
          <a:prstGeom prst="rect">
            <a:avLst/>
          </a:prstGeom>
        </p:spPr>
        <p:txBody>
          <a:bodyPr wrap="square">
            <a:spAutoFit/>
          </a:bodyPr>
          <a:lstStyle/>
          <a:p>
            <a:pPr indent="0" fontAlgn="auto">
              <a:lnSpc>
                <a:spcPct val="100000"/>
              </a:lnSpc>
              <a:spcAft>
                <a:spcPts val="600"/>
              </a:spcAft>
            </a:pPr>
            <a:r>
              <a:rPr lang="en-US" altLang="zh-CN" sz="1000" dirty="0" smtClean="0">
                <a:solidFill>
                  <a:srgbClr val="333333"/>
                </a:solidFill>
                <a:latin typeface="Microsoft YaHei" panose="020B0503020204020204" pitchFamily="34" charset="-122"/>
                <a:ea typeface="Microsoft YaHei" panose="020B0503020204020204" pitchFamily="34" charset="-122"/>
              </a:rPr>
              <a:t>Shengtao Cui</a:t>
            </a:r>
            <a:endParaRPr lang="en-US" altLang="zh-CN" sz="1000" dirty="0" smtClean="0">
              <a:solidFill>
                <a:srgbClr val="333333"/>
              </a:solidFill>
              <a:latin typeface="Microsoft YaHei" panose="020B0503020204020204" pitchFamily="34" charset="-122"/>
              <a:ea typeface="Microsoft YaHei" panose="020B0503020204020204" pitchFamily="34" charset="-122"/>
            </a:endParaRPr>
          </a:p>
          <a:p>
            <a:pPr indent="0" fontAlgn="auto">
              <a:lnSpc>
                <a:spcPct val="100000"/>
              </a:lnSpc>
              <a:spcAft>
                <a:spcPts val="600"/>
              </a:spcAft>
            </a:pPr>
            <a:r>
              <a:rPr lang="en-US" sz="1000" dirty="0">
                <a:solidFill>
                  <a:srgbClr val="333333"/>
                </a:solidFill>
                <a:latin typeface="Microsoft YaHei" panose="020B0503020204020204" pitchFamily="34" charset="-122"/>
                <a:ea typeface="Microsoft YaHei" panose="020B0503020204020204" pitchFamily="34" charset="-122"/>
                <a:sym typeface="+mn-ea"/>
              </a:rPr>
              <a:t>Senior Engineer</a:t>
            </a:r>
            <a:endParaRPr lang="en-US" sz="1000" dirty="0">
              <a:solidFill>
                <a:srgbClr val="333333"/>
              </a:solidFill>
              <a:latin typeface="Microsoft YaHei" panose="020B0503020204020204" pitchFamily="34" charset="-122"/>
              <a:ea typeface="Microsoft YaHei" panose="020B0503020204020204" pitchFamily="34" charset="-122"/>
            </a:endParaRPr>
          </a:p>
          <a:p>
            <a:pPr indent="0" fontAlgn="auto">
              <a:lnSpc>
                <a:spcPct val="100000"/>
              </a:lnSpc>
              <a:spcAft>
                <a:spcPts val="600"/>
              </a:spcAft>
            </a:pPr>
            <a:r>
              <a:rPr lang="en-US" altLang="zh-CN" sz="1000" dirty="0">
                <a:solidFill>
                  <a:srgbClr val="333333"/>
                </a:solidFill>
                <a:latin typeface="Microsoft YaHei" panose="020B0503020204020204" pitchFamily="34" charset="-122"/>
                <a:ea typeface="Microsoft YaHei" panose="020B0503020204020204" pitchFamily="34" charset="-122"/>
                <a:sym typeface="+mn-ea"/>
              </a:rPr>
              <a:t>Maintenance Engineer</a:t>
            </a:r>
            <a:endParaRPr lang="en-US" altLang="zh-CN" sz="1000" dirty="0">
              <a:solidFill>
                <a:srgbClr val="333333"/>
              </a:solidFill>
              <a:latin typeface="Microsoft YaHei" panose="020B0503020204020204" pitchFamily="34" charset="-122"/>
              <a:ea typeface="Microsoft YaHei" panose="020B0503020204020204" pitchFamily="34" charset="-122"/>
            </a:endParaRPr>
          </a:p>
          <a:p>
            <a:pPr indent="0" fontAlgn="auto">
              <a:lnSpc>
                <a:spcPct val="100000"/>
              </a:lnSpc>
              <a:spcAft>
                <a:spcPts val="600"/>
              </a:spcAft>
            </a:pPr>
            <a:r>
              <a:rPr lang="en-US" altLang="zh-CN" sz="1000" dirty="0">
                <a:solidFill>
                  <a:srgbClr val="333333"/>
                </a:solidFill>
                <a:latin typeface="Microsoft YaHei" panose="020B0503020204020204" pitchFamily="34" charset="-122"/>
                <a:ea typeface="Microsoft YaHei" panose="020B0503020204020204" pitchFamily="34" charset="-122"/>
                <a:sym typeface="+mn-ea"/>
              </a:rPr>
              <a:t>0551-63602060</a:t>
            </a:r>
            <a:endParaRPr lang="en-US" altLang="zh-CN" sz="1000" dirty="0">
              <a:solidFill>
                <a:srgbClr val="333333"/>
              </a:solidFill>
              <a:latin typeface="Microsoft YaHei" panose="020B0503020204020204" pitchFamily="34" charset="-122"/>
              <a:ea typeface="Microsoft YaHei" panose="020B0503020204020204" pitchFamily="34" charset="-122"/>
            </a:endParaRPr>
          </a:p>
          <a:p>
            <a:pPr indent="0" fontAlgn="auto">
              <a:lnSpc>
                <a:spcPct val="100000"/>
              </a:lnSpc>
              <a:spcAft>
                <a:spcPts val="600"/>
              </a:spcAft>
            </a:pPr>
            <a:r>
              <a:rPr lang="en-US" altLang="zh-CN" sz="1000" dirty="0">
                <a:solidFill>
                  <a:srgbClr val="333333"/>
                </a:solidFill>
                <a:latin typeface="Microsoft YaHei" panose="020B0503020204020204" pitchFamily="34" charset="-122"/>
                <a:ea typeface="Microsoft YaHei" panose="020B0503020204020204" pitchFamily="34" charset="-122"/>
              </a:rPr>
              <a:t>shengtaocui@ustc.edu.cn</a:t>
            </a:r>
            <a:endParaRPr lang="en-US" altLang="zh-CN" sz="1000" b="0" i="0" dirty="0">
              <a:solidFill>
                <a:srgbClr val="333333"/>
              </a:solidFill>
              <a:effectLst/>
              <a:latin typeface="Microsoft YaHei" panose="020B0503020204020204" pitchFamily="34" charset="-122"/>
              <a:ea typeface="Microsoft YaHei" panose="020B0503020204020204" pitchFamily="34" charset="-122"/>
            </a:endParaRPr>
          </a:p>
        </p:txBody>
      </p:sp>
      <p:pic>
        <p:nvPicPr>
          <p:cNvPr id="12" name="图片 11" descr="https://www.nsrl.ustc.edu.cn/_upload/article/images/f1/06/62e851f04b1081fd8b7e534a3c52/6d0a5151-d9de-4d3d-840a-764df012624c.jpg"/>
          <p:cNvPicPr/>
          <p:nvPr>
            <p:custDataLst>
              <p:tags r:id="rId14"/>
            </p:custDataLst>
          </p:nvPr>
        </p:nvPicPr>
        <p:blipFill>
          <a:blip r:embed="rId15" cstate="print">
            <a:extLst>
              <a:ext uri="{28A0092B-C50C-407E-A947-70E740481C1C}">
                <a14:useLocalDpi xmlns:a14="http://schemas.microsoft.com/office/drawing/2010/main" val="0"/>
              </a:ext>
            </a:extLst>
          </a:blip>
          <a:srcRect/>
          <a:stretch>
            <a:fillRect/>
          </a:stretch>
        </p:blipFill>
        <p:spPr bwMode="auto">
          <a:xfrm>
            <a:off x="57542" y="2287760"/>
            <a:ext cx="1249881" cy="1401076"/>
          </a:xfrm>
          <a:prstGeom prst="rect">
            <a:avLst/>
          </a:prstGeom>
          <a:noFill/>
          <a:ln>
            <a:noFill/>
          </a:ln>
        </p:spPr>
      </p:pic>
      <p:sp>
        <p:nvSpPr>
          <p:cNvPr id="6" name="矩形 5"/>
          <p:cNvSpPr/>
          <p:nvPr>
            <p:custDataLst>
              <p:tags r:id="rId16"/>
            </p:custDataLst>
          </p:nvPr>
        </p:nvSpPr>
        <p:spPr>
          <a:xfrm>
            <a:off x="7620" y="4176395"/>
            <a:ext cx="1870075" cy="1168400"/>
          </a:xfrm>
          <a:prstGeom prst="rect">
            <a:avLst/>
          </a:prstGeom>
        </p:spPr>
        <p:txBody>
          <a:bodyPr wrap="square">
            <a:spAutoFit/>
          </a:bodyPr>
          <a:lstStyle/>
          <a:p>
            <a:pPr indent="0" fontAlgn="auto">
              <a:spcAft>
                <a:spcPts val="600"/>
              </a:spcAft>
            </a:pPr>
            <a:r>
              <a:rPr lang="en-US" altLang="zh-CN" sz="1000" dirty="0" smtClean="0">
                <a:solidFill>
                  <a:srgbClr val="333333"/>
                </a:solidFill>
                <a:latin typeface="Microsoft YaHei" panose="020B0503020204020204" pitchFamily="34" charset="-122"/>
                <a:ea typeface="Microsoft YaHei" panose="020B0503020204020204" pitchFamily="34" charset="-122"/>
              </a:rPr>
              <a:t>Zhanfeng Liu</a:t>
            </a:r>
            <a:endParaRPr lang="en-US" altLang="zh-CN" sz="1000" dirty="0" smtClean="0">
              <a:solidFill>
                <a:srgbClr val="333333"/>
              </a:solidFill>
              <a:latin typeface="Microsoft YaHei" panose="020B0503020204020204" pitchFamily="34" charset="-122"/>
              <a:ea typeface="Microsoft YaHei" panose="020B0503020204020204" pitchFamily="34" charset="-122"/>
            </a:endParaRPr>
          </a:p>
          <a:p>
            <a:pPr indent="0" fontAlgn="auto">
              <a:spcAft>
                <a:spcPts val="600"/>
              </a:spcAft>
            </a:pPr>
            <a:r>
              <a:rPr lang="en-US" altLang="zh-CN" sz="1000" dirty="0" smtClean="0">
                <a:solidFill>
                  <a:srgbClr val="333333"/>
                </a:solidFill>
                <a:latin typeface="Microsoft YaHei" panose="020B0503020204020204" pitchFamily="34" charset="-122"/>
                <a:ea typeface="Microsoft YaHei" panose="020B0503020204020204" pitchFamily="34" charset="-122"/>
              </a:rPr>
              <a:t>Post-Doctoral Researcher</a:t>
            </a:r>
            <a:endParaRPr lang="en-US" altLang="zh-CN" sz="1000" b="1" dirty="0" smtClean="0">
              <a:solidFill>
                <a:srgbClr val="333333"/>
              </a:solidFill>
              <a:latin typeface="Microsoft YaHei" panose="020B0503020204020204" pitchFamily="34" charset="-122"/>
              <a:ea typeface="Microsoft YaHei" panose="020B0503020204020204" pitchFamily="34" charset="-122"/>
            </a:endParaRPr>
          </a:p>
          <a:p>
            <a:pPr indent="0" fontAlgn="auto">
              <a:spcAft>
                <a:spcPts val="600"/>
              </a:spcAft>
            </a:pPr>
            <a:r>
              <a:rPr lang="en-US" sz="1000" dirty="0" smtClean="0">
                <a:solidFill>
                  <a:srgbClr val="333333"/>
                </a:solidFill>
                <a:latin typeface="Microsoft YaHei" panose="020B0503020204020204" pitchFamily="34" charset="-122"/>
                <a:ea typeface="Microsoft YaHei" panose="020B0503020204020204" pitchFamily="34" charset="-122"/>
              </a:rPr>
              <a:t>Beamline shift supervisor</a:t>
            </a:r>
            <a:endParaRPr lang="en-US" altLang="zh-CN" sz="1000" dirty="0" smtClean="0">
              <a:solidFill>
                <a:srgbClr val="333333"/>
              </a:solidFill>
              <a:latin typeface="Microsoft YaHei" panose="020B0503020204020204" pitchFamily="34" charset="-122"/>
              <a:ea typeface="Microsoft YaHei" panose="020B0503020204020204" pitchFamily="34" charset="-122"/>
            </a:endParaRPr>
          </a:p>
          <a:p>
            <a:pPr indent="0" fontAlgn="auto">
              <a:spcAft>
                <a:spcPts val="600"/>
              </a:spcAft>
            </a:pPr>
            <a:r>
              <a:rPr lang="en-US" altLang="zh-CN" sz="1000" dirty="0" smtClean="0">
                <a:solidFill>
                  <a:srgbClr val="333333"/>
                </a:solidFill>
                <a:latin typeface="Microsoft YaHei" panose="020B0503020204020204" pitchFamily="34" charset="-122"/>
                <a:ea typeface="Microsoft YaHei" panose="020B0503020204020204" pitchFamily="34" charset="-122"/>
              </a:rPr>
              <a:t>0551-6362060</a:t>
            </a:r>
            <a:endParaRPr lang="en-US" altLang="zh-CN" sz="1000" dirty="0">
              <a:solidFill>
                <a:srgbClr val="333333"/>
              </a:solidFill>
              <a:latin typeface="Microsoft YaHei" panose="020B0503020204020204" pitchFamily="34" charset="-122"/>
              <a:ea typeface="Microsoft YaHei" panose="020B0503020204020204" pitchFamily="34" charset="-122"/>
            </a:endParaRPr>
          </a:p>
          <a:p>
            <a:pPr indent="0" fontAlgn="auto"/>
            <a:r>
              <a:rPr lang="en-US" altLang="zh-CN" sz="1000" dirty="0" smtClean="0">
                <a:solidFill>
                  <a:srgbClr val="000000"/>
                </a:solidFill>
                <a:latin typeface="Microsoft YaHei" panose="020B0503020204020204" pitchFamily="34" charset="-122"/>
                <a:ea typeface="Microsoft YaHei" panose="020B0503020204020204" pitchFamily="34" charset="-122"/>
              </a:rPr>
              <a:t>lzfeng23@ustc.edu.cn</a:t>
            </a:r>
            <a:endParaRPr lang="en-US" altLang="zh-CN" sz="1000" dirty="0" smtClean="0">
              <a:solidFill>
                <a:srgbClr val="000000"/>
              </a:solidFill>
              <a:latin typeface="Microsoft YaHei" panose="020B0503020204020204" pitchFamily="34" charset="-122"/>
              <a:ea typeface="Microsoft YaHei" panose="020B0503020204020204"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12" name="TextBox 3"/>
          <p:cNvSpPr txBox="1"/>
          <p:nvPr/>
        </p:nvSpPr>
        <p:spPr>
          <a:xfrm>
            <a:off x="662305" y="1563370"/>
            <a:ext cx="3599815" cy="706755"/>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nSpc>
                <a:spcPts val="1600"/>
              </a:lnSpc>
            </a:pPr>
            <a:r>
              <a:rPr lang="en-US" altLang="zh-CN" sz="1050" b="1" dirty="0">
                <a:latin typeface="Times New Roman" panose="02020603050405020304" pitchFamily="18" charset="0"/>
                <a:ea typeface="Microsoft YaHei" panose="020B0503020204020204" pitchFamily="34" charset="-122"/>
                <a:cs typeface="Times New Roman" panose="02020603050405020304" pitchFamily="18" charset="0"/>
              </a:rPr>
              <a:t>Infrared Spectroscopy and Microscopy Imaging Beamline</a:t>
            </a:r>
            <a:endParaRPr lang="en-US" altLang="zh-CN" sz="1050" b="1" dirty="0">
              <a:latin typeface="Times New Roman" panose="02020603050405020304" pitchFamily="18" charset="0"/>
              <a:ea typeface="Microsoft YaHei" panose="020B0503020204020204" pitchFamily="34" charset="-122"/>
              <a:cs typeface="Times New Roman" panose="02020603050405020304" pitchFamily="18" charset="0"/>
            </a:endParaRPr>
          </a:p>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contact</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Zeming </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Qi </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E-mail</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zmqi@ustc.edu.cn</a:t>
            </a:r>
            <a:endPar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13" name="TextBox 4"/>
          <p:cNvSpPr txBox="1"/>
          <p:nvPr/>
        </p:nvSpPr>
        <p:spPr>
          <a:xfrm>
            <a:off x="4786609" y="1563688"/>
            <a:ext cx="3600400" cy="706755"/>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defPPr>
              <a:defRPr lang="zh-CN"/>
            </a:defPPr>
            <a:lvl1pPr>
              <a:defRPr sz="900" b="1">
                <a:latin typeface="Microsoft YaHei" panose="020B0503020204020204" pitchFamily="34" charset="-122"/>
                <a:ea typeface="Microsoft YaHei" panose="020B0503020204020204" pitchFamily="34" charset="-122"/>
              </a:defRPr>
            </a:lvl1pPr>
          </a:lstStyle>
          <a:p>
            <a:pPr>
              <a:lnSpc>
                <a:spcPts val="1600"/>
              </a:lnSpc>
            </a:pPr>
            <a:r>
              <a:rPr lang="en-US" altLang="zh-CN" sz="1200" dirty="0">
                <a:latin typeface="Times New Roman" panose="02020603050405020304" pitchFamily="18" charset="0"/>
                <a:cs typeface="Times New Roman" panose="02020603050405020304" pitchFamily="18" charset="0"/>
              </a:rPr>
              <a:t>Atomic and Molecular Physics Beamline</a:t>
            </a:r>
            <a:endParaRPr lang="en-US" altLang="zh-CN" sz="1200" dirty="0">
              <a:latin typeface="Times New Roman" panose="02020603050405020304" pitchFamily="18" charset="0"/>
              <a:cs typeface="Times New Roman" panose="02020603050405020304" pitchFamily="18" charset="0"/>
            </a:endParaRPr>
          </a:p>
          <a:p>
            <a:pPr>
              <a:lnSpc>
                <a:spcPts val="1600"/>
              </a:lnSpc>
            </a:pPr>
            <a:r>
              <a:rPr lang="en-US" altLang="zh-CN" sz="1100" dirty="0">
                <a:latin typeface="Times New Roman" panose="02020603050405020304" pitchFamily="18" charset="0"/>
                <a:cs typeface="Times New Roman" panose="02020603050405020304" pitchFamily="18" charset="0"/>
              </a:rPr>
              <a:t>contact</a:t>
            </a:r>
            <a:r>
              <a:rPr lang="zh-CN" altLang="en-US" sz="1100" dirty="0">
                <a:latin typeface="Times New Roman" panose="02020603050405020304" pitchFamily="18" charset="0"/>
                <a:cs typeface="Times New Roman" panose="02020603050405020304" pitchFamily="18" charset="0"/>
              </a:rPr>
              <a:t>：</a:t>
            </a:r>
            <a:r>
              <a:rPr lang="en-US" altLang="zh-CN" sz="1100" dirty="0">
                <a:latin typeface="Times New Roman" panose="02020603050405020304" pitchFamily="18" charset="0"/>
                <a:cs typeface="Times New Roman" panose="02020603050405020304" pitchFamily="18" charset="0"/>
              </a:rPr>
              <a:t>Zhandong </a:t>
            </a:r>
            <a:r>
              <a:rPr lang="en-US" altLang="zh-CN" sz="1100" dirty="0">
                <a:latin typeface="Times New Roman" panose="02020603050405020304" pitchFamily="18" charset="0"/>
                <a:cs typeface="Times New Roman" panose="02020603050405020304" pitchFamily="18" charset="0"/>
                <a:sym typeface="+mn-ea"/>
              </a:rPr>
              <a:t>Wang </a:t>
            </a:r>
            <a:endParaRPr lang="en-US" altLang="zh-CN" sz="1100" dirty="0">
              <a:latin typeface="Times New Roman" panose="02020603050405020304" pitchFamily="18" charset="0"/>
              <a:cs typeface="Times New Roman" panose="02020603050405020304" pitchFamily="18" charset="0"/>
            </a:endParaRPr>
          </a:p>
          <a:p>
            <a:pPr>
              <a:lnSpc>
                <a:spcPts val="1600"/>
              </a:lnSpc>
            </a:pPr>
            <a:r>
              <a:rPr lang="en-US" altLang="zh-CN" sz="1100" dirty="0">
                <a:latin typeface="Times New Roman" panose="02020603050405020304" pitchFamily="18" charset="0"/>
                <a:cs typeface="Times New Roman" panose="02020603050405020304" pitchFamily="18" charset="0"/>
              </a:rPr>
              <a:t>E-mail</a:t>
            </a:r>
            <a:r>
              <a:rPr lang="zh-CN" altLang="en-US" sz="1100" dirty="0">
                <a:latin typeface="Times New Roman" panose="02020603050405020304" pitchFamily="18" charset="0"/>
                <a:cs typeface="Times New Roman" panose="02020603050405020304" pitchFamily="18" charset="0"/>
              </a:rPr>
              <a:t>：</a:t>
            </a:r>
            <a:r>
              <a:rPr lang="en-US" altLang="zh-CN" sz="1100" dirty="0">
                <a:latin typeface="Times New Roman" panose="02020603050405020304" pitchFamily="18" charset="0"/>
                <a:cs typeface="Times New Roman" panose="02020603050405020304" pitchFamily="18" charset="0"/>
              </a:rPr>
              <a:t>zhdwang@ustc.edu.cn</a:t>
            </a:r>
            <a:endParaRPr lang="en-US" altLang="zh-CN" sz="1100" dirty="0">
              <a:latin typeface="Times New Roman" panose="02020603050405020304" pitchFamily="18" charset="0"/>
              <a:cs typeface="Times New Roman" panose="02020603050405020304" pitchFamily="18" charset="0"/>
            </a:endParaRPr>
          </a:p>
        </p:txBody>
      </p:sp>
      <p:sp>
        <p:nvSpPr>
          <p:cNvPr id="14" name="TextBox 7"/>
          <p:cNvSpPr txBox="1"/>
          <p:nvPr/>
        </p:nvSpPr>
        <p:spPr>
          <a:xfrm>
            <a:off x="662517" y="2324765"/>
            <a:ext cx="3600400" cy="706755"/>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nSpc>
                <a:spcPts val="1600"/>
              </a:lnSpc>
            </a:pPr>
            <a:r>
              <a:rPr lang="en-US" altLang="zh-CN" sz="1200" b="1" dirty="0">
                <a:latin typeface="Times New Roman" panose="02020603050405020304" pitchFamily="18" charset="0"/>
                <a:ea typeface="Microsoft YaHei" panose="020B0503020204020204" pitchFamily="34" charset="-122"/>
                <a:cs typeface="Times New Roman" panose="02020603050405020304" pitchFamily="18" charset="0"/>
              </a:rPr>
              <a:t>Combustion Beamline</a:t>
            </a:r>
            <a:r>
              <a:rPr lang="zh-CN" altLang="en-US" sz="1200" b="1" dirty="0">
                <a:latin typeface="Times New Roman" panose="02020603050405020304" pitchFamily="18" charset="0"/>
                <a:ea typeface="Microsoft YaHei" panose="020B0503020204020204" pitchFamily="34" charset="-122"/>
                <a:cs typeface="Times New Roman" panose="02020603050405020304" pitchFamily="18" charset="0"/>
              </a:rPr>
              <a:t>：</a:t>
            </a:r>
            <a:endParaRPr lang="zh-CN" altLang="en-US" sz="1200" b="1" dirty="0">
              <a:latin typeface="Times New Roman" panose="02020603050405020304" pitchFamily="18" charset="0"/>
              <a:ea typeface="Microsoft YaHei" panose="020B0503020204020204" pitchFamily="34" charset="-122"/>
              <a:cs typeface="Times New Roman" panose="02020603050405020304" pitchFamily="18" charset="0"/>
            </a:endParaRPr>
          </a:p>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contact</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Jiuzhong </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Yang </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E-mail</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jzyang@ustc.edu.cn</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15" name="TextBox 8"/>
          <p:cNvSpPr txBox="1"/>
          <p:nvPr/>
        </p:nvSpPr>
        <p:spPr>
          <a:xfrm>
            <a:off x="4786609" y="2324766"/>
            <a:ext cx="3600400" cy="706755"/>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defPPr>
              <a:defRPr lang="zh-CN"/>
            </a:defPPr>
            <a:lvl1pPr>
              <a:defRPr sz="900" b="1">
                <a:latin typeface="Microsoft YaHei" panose="020B0503020204020204" pitchFamily="34" charset="-122"/>
                <a:ea typeface="Microsoft YaHei" panose="020B0503020204020204" pitchFamily="34" charset="-122"/>
              </a:defRPr>
            </a:lvl1pPr>
          </a:lstStyle>
          <a:p>
            <a:pPr>
              <a:lnSpc>
                <a:spcPts val="1600"/>
              </a:lnSpc>
            </a:pPr>
            <a:r>
              <a:rPr lang="en-US" altLang="zh-CN" sz="1100" dirty="0">
                <a:latin typeface="Times New Roman" panose="02020603050405020304" pitchFamily="18" charset="0"/>
                <a:cs typeface="Times New Roman" panose="02020603050405020304" pitchFamily="18" charset="0"/>
              </a:rPr>
              <a:t>Photoelectron Spectroscopy Beamline</a:t>
            </a:r>
            <a:endParaRPr lang="en-US" altLang="zh-CN" sz="1100" dirty="0">
              <a:latin typeface="Times New Roman" panose="02020603050405020304" pitchFamily="18" charset="0"/>
              <a:cs typeface="Times New Roman" panose="02020603050405020304" pitchFamily="18" charset="0"/>
            </a:endParaRPr>
          </a:p>
          <a:p>
            <a:pPr>
              <a:lnSpc>
                <a:spcPts val="1600"/>
              </a:lnSpc>
            </a:pPr>
            <a:r>
              <a:rPr lang="en-US" altLang="zh-CN" sz="1100" dirty="0">
                <a:latin typeface="Times New Roman" panose="02020603050405020304" pitchFamily="18" charset="0"/>
                <a:cs typeface="Times New Roman" panose="02020603050405020304" pitchFamily="18" charset="0"/>
                <a:sym typeface="+mn-ea"/>
              </a:rPr>
              <a:t>contact</a:t>
            </a:r>
            <a:r>
              <a:rPr lang="zh-CN" altLang="en-US" sz="1100" dirty="0">
                <a:latin typeface="Times New Roman" panose="02020603050405020304" pitchFamily="18" charset="0"/>
                <a:cs typeface="Times New Roman" panose="02020603050405020304" pitchFamily="18" charset="0"/>
                <a:sym typeface="+mn-ea"/>
              </a:rPr>
              <a:t>：</a:t>
            </a:r>
            <a:r>
              <a:rPr lang="en-US" altLang="zh-CN" sz="1100" dirty="0">
                <a:latin typeface="Times New Roman" panose="02020603050405020304" pitchFamily="18" charset="0"/>
                <a:cs typeface="Times New Roman" panose="02020603050405020304" pitchFamily="18" charset="0"/>
              </a:rPr>
              <a:t>Haibin </a:t>
            </a:r>
            <a:r>
              <a:rPr lang="en-US" altLang="zh-CN" sz="1100" dirty="0">
                <a:latin typeface="Times New Roman" panose="02020603050405020304" pitchFamily="18" charset="0"/>
                <a:cs typeface="Times New Roman" panose="02020603050405020304" pitchFamily="18" charset="0"/>
                <a:sym typeface="+mn-ea"/>
              </a:rPr>
              <a:t>Pan </a:t>
            </a:r>
            <a:endParaRPr lang="en-US" altLang="zh-CN" sz="1100" dirty="0">
              <a:latin typeface="Times New Roman" panose="02020603050405020304" pitchFamily="18" charset="0"/>
              <a:cs typeface="Times New Roman" panose="02020603050405020304" pitchFamily="18" charset="0"/>
            </a:endParaRPr>
          </a:p>
          <a:p>
            <a:pPr>
              <a:lnSpc>
                <a:spcPts val="1600"/>
              </a:lnSpc>
            </a:pPr>
            <a:r>
              <a:rPr lang="en-US" altLang="zh-CN" sz="1100" dirty="0">
                <a:latin typeface="Times New Roman" panose="02020603050405020304" pitchFamily="18" charset="0"/>
                <a:cs typeface="Times New Roman" panose="02020603050405020304" pitchFamily="18" charset="0"/>
              </a:rPr>
              <a:t>E-mail</a:t>
            </a:r>
            <a:r>
              <a:rPr lang="zh-CN" altLang="en-US" sz="1100" dirty="0">
                <a:latin typeface="Times New Roman" panose="02020603050405020304" pitchFamily="18" charset="0"/>
                <a:cs typeface="Times New Roman" panose="02020603050405020304" pitchFamily="18" charset="0"/>
              </a:rPr>
              <a:t>：</a:t>
            </a:r>
            <a:r>
              <a:rPr lang="en-US" altLang="zh-CN" sz="1100" dirty="0">
                <a:latin typeface="Times New Roman" panose="02020603050405020304" pitchFamily="18" charset="0"/>
                <a:cs typeface="Times New Roman" panose="02020603050405020304" pitchFamily="18" charset="0"/>
              </a:rPr>
              <a:t>hbpan@ustc.edu.cn</a:t>
            </a:r>
            <a:endParaRPr lang="en-US" altLang="zh-CN" sz="1100" dirty="0">
              <a:latin typeface="Times New Roman" panose="02020603050405020304" pitchFamily="18" charset="0"/>
              <a:cs typeface="Times New Roman" panose="02020603050405020304" pitchFamily="18" charset="0"/>
            </a:endParaRPr>
          </a:p>
        </p:txBody>
      </p:sp>
      <p:sp>
        <p:nvSpPr>
          <p:cNvPr id="16" name="TextBox 9"/>
          <p:cNvSpPr txBox="1"/>
          <p:nvPr/>
        </p:nvSpPr>
        <p:spPr>
          <a:xfrm>
            <a:off x="662517" y="3102074"/>
            <a:ext cx="3600400" cy="706755"/>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Mass Spectrometry Beamline</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contact</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Yang </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Pan </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E-mail</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panyang@ustc.edu.cn</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17" name="TextBox 10"/>
          <p:cNvSpPr txBox="1"/>
          <p:nvPr/>
        </p:nvSpPr>
        <p:spPr>
          <a:xfrm>
            <a:off x="4786609" y="3102075"/>
            <a:ext cx="3600400" cy="706755"/>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defPPr>
              <a:defRPr lang="zh-CN"/>
            </a:defPPr>
            <a:lvl1pPr>
              <a:defRPr sz="900" b="1">
                <a:latin typeface="Microsoft YaHei" panose="020B0503020204020204" pitchFamily="34" charset="-122"/>
                <a:ea typeface="Microsoft YaHei" panose="020B0503020204020204" pitchFamily="34" charset="-122"/>
              </a:defRPr>
            </a:lvl1pPr>
          </a:lstStyle>
          <a:p>
            <a:pPr>
              <a:lnSpc>
                <a:spcPts val="1600"/>
              </a:lnSpc>
            </a:pPr>
            <a:r>
              <a:rPr lang="en-US" altLang="zh-CN" sz="1100" dirty="0">
                <a:latin typeface="Times New Roman" panose="02020603050405020304" pitchFamily="18" charset="0"/>
                <a:cs typeface="Times New Roman" panose="02020603050405020304" pitchFamily="18" charset="0"/>
                <a:sym typeface="+mn-ea"/>
              </a:rPr>
              <a:t>Catalysis and Surface Science Beamline</a:t>
            </a:r>
            <a:endParaRPr lang="en-US" altLang="zh-CN" sz="1100" dirty="0">
              <a:latin typeface="Times New Roman" panose="02020603050405020304" pitchFamily="18" charset="0"/>
              <a:cs typeface="Times New Roman" panose="02020603050405020304" pitchFamily="18" charset="0"/>
              <a:sym typeface="+mn-ea"/>
            </a:endParaRPr>
          </a:p>
          <a:p>
            <a:pPr>
              <a:lnSpc>
                <a:spcPts val="1600"/>
              </a:lnSpc>
            </a:pPr>
            <a:r>
              <a:rPr lang="en-US" altLang="zh-CN" sz="1100" dirty="0">
                <a:latin typeface="Times New Roman" panose="02020603050405020304" pitchFamily="18" charset="0"/>
                <a:cs typeface="Times New Roman" panose="02020603050405020304" pitchFamily="18" charset="0"/>
                <a:sym typeface="+mn-ea"/>
              </a:rPr>
              <a:t>contact</a:t>
            </a:r>
            <a:r>
              <a:rPr lang="zh-CN" altLang="en-US" sz="1100" dirty="0">
                <a:latin typeface="Times New Roman" panose="02020603050405020304" pitchFamily="18" charset="0"/>
                <a:cs typeface="Times New Roman" panose="02020603050405020304" pitchFamily="18" charset="0"/>
                <a:sym typeface="+mn-ea"/>
              </a:rPr>
              <a:t>：</a:t>
            </a:r>
            <a:r>
              <a:rPr lang="en-US" altLang="zh-CN" sz="1100" dirty="0">
                <a:latin typeface="Times New Roman" panose="02020603050405020304" pitchFamily="18" charset="0"/>
                <a:cs typeface="Times New Roman" panose="02020603050405020304" pitchFamily="18" charset="0"/>
              </a:rPr>
              <a:t> Junfa </a:t>
            </a:r>
            <a:r>
              <a:rPr lang="en-US" altLang="zh-CN" sz="1100" dirty="0">
                <a:latin typeface="Times New Roman" panose="02020603050405020304" pitchFamily="18" charset="0"/>
                <a:cs typeface="Times New Roman" panose="02020603050405020304" pitchFamily="18" charset="0"/>
                <a:sym typeface="+mn-ea"/>
              </a:rPr>
              <a:t>Zhu </a:t>
            </a:r>
            <a:endParaRPr lang="en-US" altLang="zh-CN" sz="1100" dirty="0">
              <a:latin typeface="Times New Roman" panose="02020603050405020304" pitchFamily="18" charset="0"/>
              <a:cs typeface="Times New Roman" panose="02020603050405020304" pitchFamily="18" charset="0"/>
            </a:endParaRPr>
          </a:p>
          <a:p>
            <a:pPr>
              <a:lnSpc>
                <a:spcPts val="1600"/>
              </a:lnSpc>
            </a:pPr>
            <a:r>
              <a:rPr lang="en-US" altLang="zh-CN" sz="1100" dirty="0">
                <a:latin typeface="Times New Roman" panose="02020603050405020304" pitchFamily="18" charset="0"/>
                <a:cs typeface="Times New Roman" panose="02020603050405020304" pitchFamily="18" charset="0"/>
              </a:rPr>
              <a:t>E-mail</a:t>
            </a:r>
            <a:r>
              <a:rPr lang="zh-CN" altLang="en-US" sz="1100" dirty="0">
                <a:latin typeface="Times New Roman" panose="02020603050405020304" pitchFamily="18" charset="0"/>
                <a:cs typeface="Times New Roman" panose="02020603050405020304" pitchFamily="18" charset="0"/>
              </a:rPr>
              <a:t>：</a:t>
            </a:r>
            <a:r>
              <a:rPr lang="en-US" altLang="zh-CN" sz="1100" dirty="0">
                <a:latin typeface="Times New Roman" panose="02020603050405020304" pitchFamily="18" charset="0"/>
                <a:cs typeface="Times New Roman" panose="02020603050405020304" pitchFamily="18" charset="0"/>
              </a:rPr>
              <a:t>jfzhu@ustc.edu.cn</a:t>
            </a:r>
            <a:endParaRPr lang="en-US" altLang="zh-CN" sz="1100" dirty="0">
              <a:latin typeface="Times New Roman" panose="02020603050405020304" pitchFamily="18" charset="0"/>
              <a:cs typeface="Times New Roman" panose="02020603050405020304" pitchFamily="18" charset="0"/>
            </a:endParaRPr>
          </a:p>
        </p:txBody>
      </p:sp>
      <p:sp>
        <p:nvSpPr>
          <p:cNvPr id="18" name="TextBox 11"/>
          <p:cNvSpPr txBox="1"/>
          <p:nvPr/>
        </p:nvSpPr>
        <p:spPr>
          <a:xfrm>
            <a:off x="662517" y="3879383"/>
            <a:ext cx="3600400" cy="706755"/>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Soft X-Ray Imaging Beamline</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endParaRPr>
          </a:p>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contact</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Gang </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Liu </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E-mail</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liugang@ustc.edu.cn</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19" name="TextBox 12"/>
          <p:cNvSpPr txBox="1"/>
          <p:nvPr/>
        </p:nvSpPr>
        <p:spPr>
          <a:xfrm>
            <a:off x="4794818" y="3879384"/>
            <a:ext cx="3600400" cy="706755"/>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defPPr>
              <a:defRPr lang="zh-CN"/>
            </a:defPPr>
            <a:lvl1pPr>
              <a:defRPr sz="900" b="1">
                <a:latin typeface="Microsoft YaHei" panose="020B0503020204020204" pitchFamily="34" charset="-122"/>
                <a:ea typeface="Microsoft YaHei" panose="020B0503020204020204" pitchFamily="34" charset="-122"/>
              </a:defRPr>
            </a:lvl1pPr>
          </a:lstStyle>
          <a:p>
            <a:pPr>
              <a:lnSpc>
                <a:spcPts val="1600"/>
              </a:lnSpc>
            </a:pPr>
            <a:r>
              <a:rPr lang="en-US" altLang="zh-CN" sz="1100" dirty="0">
                <a:latin typeface="Times New Roman" panose="02020603050405020304" pitchFamily="18" charset="0"/>
                <a:cs typeface="Times New Roman" panose="02020603050405020304" pitchFamily="18" charset="0"/>
                <a:sym typeface="+mn-ea"/>
              </a:rPr>
              <a:t>Soft X - Ray Magnetic Circular Dichroism Beamlin econtact</a:t>
            </a:r>
            <a:r>
              <a:rPr lang="zh-CN" altLang="en-US" sz="1100" dirty="0">
                <a:latin typeface="Times New Roman" panose="02020603050405020304" pitchFamily="18" charset="0"/>
                <a:cs typeface="Times New Roman" panose="02020603050405020304" pitchFamily="18" charset="0"/>
                <a:sym typeface="+mn-ea"/>
              </a:rPr>
              <a:t>：</a:t>
            </a:r>
            <a:r>
              <a:rPr lang="en-US" altLang="zh-CN" sz="1100" dirty="0">
                <a:latin typeface="Times New Roman" panose="02020603050405020304" pitchFamily="18" charset="0"/>
                <a:cs typeface="Times New Roman" panose="02020603050405020304" pitchFamily="18" charset="0"/>
              </a:rPr>
              <a:t>Wensheng </a:t>
            </a:r>
            <a:r>
              <a:rPr lang="en-US" altLang="zh-CN" sz="1100" dirty="0">
                <a:latin typeface="Times New Roman" panose="02020603050405020304" pitchFamily="18" charset="0"/>
                <a:cs typeface="Times New Roman" panose="02020603050405020304" pitchFamily="18" charset="0"/>
                <a:sym typeface="+mn-ea"/>
              </a:rPr>
              <a:t>Yan </a:t>
            </a:r>
            <a:endParaRPr lang="en-US" altLang="zh-CN" sz="1100" dirty="0">
              <a:latin typeface="Times New Roman" panose="02020603050405020304" pitchFamily="18" charset="0"/>
              <a:cs typeface="Times New Roman" panose="02020603050405020304" pitchFamily="18" charset="0"/>
            </a:endParaRPr>
          </a:p>
          <a:p>
            <a:pPr>
              <a:lnSpc>
                <a:spcPts val="1600"/>
              </a:lnSpc>
            </a:pPr>
            <a:r>
              <a:rPr lang="en-US" altLang="zh-CN" sz="1100" dirty="0">
                <a:latin typeface="Times New Roman" panose="02020603050405020304" pitchFamily="18" charset="0"/>
                <a:cs typeface="Times New Roman" panose="02020603050405020304" pitchFamily="18" charset="0"/>
              </a:rPr>
              <a:t>E-mail</a:t>
            </a:r>
            <a:r>
              <a:rPr lang="zh-CN" altLang="en-US" sz="1100" dirty="0">
                <a:latin typeface="Times New Roman" panose="02020603050405020304" pitchFamily="18" charset="0"/>
                <a:cs typeface="Times New Roman" panose="02020603050405020304" pitchFamily="18" charset="0"/>
              </a:rPr>
              <a:t>：</a:t>
            </a:r>
            <a:r>
              <a:rPr lang="en-US" altLang="zh-CN" sz="1100" dirty="0">
                <a:latin typeface="Times New Roman" panose="02020603050405020304" pitchFamily="18" charset="0"/>
                <a:cs typeface="Times New Roman" panose="02020603050405020304" pitchFamily="18" charset="0"/>
              </a:rPr>
              <a:t>ywsh2000@ustc.edu.cn</a:t>
            </a:r>
            <a:endParaRPr lang="en-US" altLang="zh-CN" sz="1100" dirty="0">
              <a:latin typeface="Times New Roman" panose="02020603050405020304" pitchFamily="18" charset="0"/>
              <a:cs typeface="Times New Roman" panose="02020603050405020304" pitchFamily="18" charset="0"/>
            </a:endParaRPr>
          </a:p>
        </p:txBody>
      </p:sp>
      <p:sp>
        <p:nvSpPr>
          <p:cNvPr id="20" name="矩形 19"/>
          <p:cNvSpPr/>
          <p:nvPr/>
        </p:nvSpPr>
        <p:spPr>
          <a:xfrm>
            <a:off x="657230" y="4656692"/>
            <a:ext cx="3599783" cy="706755"/>
          </a:xfrm>
          <a:prstGeom prst="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Angle-Resolved Photoemission Spectroscopy</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endParaRPr>
          </a:p>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contact</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Zhe</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rPr>
              <a:t> </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Sun </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rPr>
              <a:t>      </a:t>
            </a:r>
            <a:endPar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endParaRPr>
          </a:p>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E-mail</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zsun@ustc.edu.cn</a:t>
            </a:r>
            <a:endPar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21" name="矩形 20"/>
          <p:cNvSpPr/>
          <p:nvPr/>
        </p:nvSpPr>
        <p:spPr>
          <a:xfrm>
            <a:off x="4795145" y="4656693"/>
            <a:ext cx="3600073" cy="706755"/>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Spectral Radiation Standards and Metrology Beamline</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endParaRPr>
          </a:p>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contact</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Hongjun </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sym typeface="+mn-ea"/>
              </a:rPr>
              <a:t>Zhou </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E-mail</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hjzhou@ustc.edu.cn</a:t>
            </a:r>
            <a:endPar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23" name="矩形 22"/>
          <p:cNvSpPr/>
          <p:nvPr/>
        </p:nvSpPr>
        <p:spPr>
          <a:xfrm>
            <a:off x="656613" y="5417662"/>
            <a:ext cx="3600400" cy="1116965"/>
          </a:xfrm>
          <a:prstGeom prst="rect">
            <a:avLst/>
          </a:prstGeom>
          <a:solidFill>
            <a:schemeClr val="accent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Contact Person of the User Office:</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 Jiang Fang</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TEL</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0551-63602018</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24h</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rPr>
              <a:t>）</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a:p>
            <a:pPr>
              <a:lnSpc>
                <a:spcPts val="1600"/>
              </a:lnSpc>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E-mail</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jiangf@ustc.edu.cn</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a:p>
            <a:pPr>
              <a:lnSpc>
                <a:spcPts val="1600"/>
              </a:lnSpc>
            </a:pPr>
            <a:endPar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22" name="TextBox 5"/>
          <p:cNvSpPr txBox="1">
            <a:spLocks noGrp="1"/>
          </p:cNvSpPr>
          <p:nvPr>
            <p:ph idx="1"/>
          </p:nvPr>
        </p:nvSpPr>
        <p:spPr>
          <a:xfrm>
            <a:off x="4786609" y="5417662"/>
            <a:ext cx="3600400" cy="1116965"/>
          </a:xfrm>
          <a:prstGeom prst="rect">
            <a:avLst/>
          </a:prstGeom>
          <a:solidFill>
            <a:schemeClr val="accent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0" indent="0">
              <a:lnSpc>
                <a:spcPts val="1600"/>
              </a:lnSpc>
              <a:spcBef>
                <a:spcPts val="0"/>
              </a:spcBef>
              <a:buNone/>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Security Office</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0551-63602020</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a:p>
            <a:pPr marL="0" indent="0">
              <a:lnSpc>
                <a:spcPts val="1600"/>
              </a:lnSpc>
              <a:spcBef>
                <a:spcPts val="0"/>
              </a:spcBef>
              <a:buNone/>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Emergency Contact for Radiation Protection</a:t>
            </a:r>
            <a:r>
              <a:rPr lang="zh-CN" altLang="en-US" sz="1100" b="1" dirty="0">
                <a:latin typeface="Times New Roman" panose="02020603050405020304" pitchFamily="18" charset="0"/>
                <a:ea typeface="Microsoft YaHei" panose="020B0503020204020204" pitchFamily="34" charset="-122"/>
                <a:cs typeface="Times New Roman" panose="02020603050405020304" pitchFamily="18" charset="0"/>
              </a:rPr>
              <a:t>：</a:t>
            </a: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 </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a:p>
            <a:pPr marL="0" indent="0">
              <a:lnSpc>
                <a:spcPts val="1600"/>
              </a:lnSpc>
              <a:spcBef>
                <a:spcPts val="0"/>
              </a:spcBef>
              <a:buNone/>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0551-63602026</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a:p>
            <a:pPr marL="0" indent="0">
              <a:lnSpc>
                <a:spcPts val="1600"/>
              </a:lnSpc>
              <a:spcBef>
                <a:spcPts val="0"/>
              </a:spcBef>
              <a:buNone/>
            </a:pPr>
            <a:r>
              <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rPr>
              <a:t>Reservation Phone Number for the West Area Expert Building: 0551-63602880</a:t>
            </a:r>
            <a:endParaRPr lang="en-US" altLang="zh-CN" sz="1100" b="1" dirty="0">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24" name="标题 1"/>
          <p:cNvSpPr txBox="1"/>
          <p:nvPr/>
        </p:nvSpPr>
        <p:spPr>
          <a:xfrm>
            <a:off x="1179296" y="385983"/>
            <a:ext cx="7050304" cy="8555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CN" altLang="en-US" sz="2400" b="1" dirty="0">
                <a:solidFill>
                  <a:srgbClr val="002060"/>
                </a:solidFill>
                <a:latin typeface="Microsoft YaHei" panose="020B0503020204020204" pitchFamily="34" charset="-122"/>
                <a:ea typeface="Microsoft YaHei" panose="020B0503020204020204" pitchFamily="34" charset="-122"/>
              </a:rPr>
              <a:t> </a:t>
            </a:r>
            <a:r>
              <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rPr>
              <a:t>Contact Information for Other Beamlines</a:t>
            </a:r>
            <a:endParaRPr lang="en-US" altLang="zh-CN" sz="2400" b="1" dirty="0">
              <a:ln w="0"/>
              <a:effectLst>
                <a:outerShdw blurRad="38100" dist="19050" dir="2700000" algn="tl" rotWithShape="0">
                  <a:schemeClr val="dk1">
                    <a:alpha val="40000"/>
                  </a:schemeClr>
                </a:outerShdw>
              </a:effectLst>
              <a:latin typeface="Microsoft YaHei" panose="020B0503020204020204" pitchFamily="34" charset="-122"/>
              <a:ea typeface="Microsoft YaHei"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2604914" y="2562847"/>
            <a:ext cx="4214495" cy="1419225"/>
          </a:xfrm>
          <a:prstGeom prst="rect">
            <a:avLst/>
          </a:prstGeom>
          <a:noFill/>
        </p:spPr>
        <p:txBody>
          <a:bodyPr wrap="none" rtlCol="0">
            <a:spAutoFit/>
          </a:bodyPr>
          <a:lstStyle/>
          <a:p>
            <a:r>
              <a:rPr lang="en-US" altLang="zh-CN" sz="8625" spc="450" dirty="0">
                <a:effectLst/>
                <a:latin typeface="Microsoft YaHei" panose="020B0503020204020204" pitchFamily="34" charset="-122"/>
                <a:ea typeface="Microsoft YaHei" panose="020B0503020204020204" pitchFamily="34" charset="-122"/>
              </a:rPr>
              <a:t>Thanks</a:t>
            </a:r>
            <a:endParaRPr lang="en-US" altLang="zh-CN" sz="8625" spc="450" dirty="0">
              <a:effectLst/>
              <a:latin typeface="Microsoft YaHei" panose="020B0503020204020204" pitchFamily="34" charset="-122"/>
              <a:ea typeface="Microsoft YaHei" panose="020B0503020204020204" pitchFamily="34" charset="-122"/>
            </a:endParaRPr>
          </a:p>
        </p:txBody>
      </p:sp>
      <p:sp>
        <p:nvSpPr>
          <p:cNvPr id="3" name="文本框 2"/>
          <p:cNvSpPr txBox="1"/>
          <p:nvPr/>
        </p:nvSpPr>
        <p:spPr>
          <a:xfrm>
            <a:off x="7384415" y="3930650"/>
            <a:ext cx="582930" cy="553085"/>
          </a:xfrm>
          <a:prstGeom prst="rect">
            <a:avLst/>
          </a:prstGeom>
          <a:noFill/>
        </p:spPr>
        <p:txBody>
          <a:bodyPr wrap="square" rtlCol="0">
            <a:spAutoFit/>
          </a:bodyPr>
          <a:lstStyle/>
          <a:p>
            <a:pPr>
              <a:lnSpc>
                <a:spcPts val="1800"/>
              </a:lnSpc>
            </a:pPr>
            <a:r>
              <a:rPr lang="en-US" altLang="zh-CN" sz="1200" b="1" dirty="0">
                <a:effectLst/>
                <a:latin typeface="+mn-ea"/>
              </a:rPr>
              <a:t>USTC </a:t>
            </a:r>
            <a:endParaRPr lang="en-US" altLang="zh-CN" sz="1200" b="1" dirty="0">
              <a:effectLst/>
              <a:latin typeface="+mn-ea"/>
            </a:endParaRPr>
          </a:p>
          <a:p>
            <a:pPr>
              <a:lnSpc>
                <a:spcPts val="1800"/>
              </a:lnSpc>
            </a:pPr>
            <a:r>
              <a:rPr lang="en-US" altLang="zh-CN" sz="1200" b="1" dirty="0">
                <a:effectLst/>
                <a:latin typeface="+mn-ea"/>
              </a:rPr>
              <a:t>NSRL</a:t>
            </a:r>
            <a:endParaRPr lang="en-US" altLang="zh-CN" sz="1200" b="1" dirty="0">
              <a:effectLst/>
              <a:latin typeface="+mn-ea"/>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59575" y="3829208"/>
            <a:ext cx="729235" cy="754381"/>
          </a:xfrm>
          <a:prstGeom prst="rect">
            <a:avLst/>
          </a:prstGeom>
          <a:effectLst/>
        </p:spPr>
      </p:pic>
    </p:spTree>
  </p:cSld>
  <p:clrMapOvr>
    <a:masterClrMapping/>
  </p:clrMapOvr>
</p:sld>
</file>

<file path=ppt/tags/tag1.xml><?xml version="1.0" encoding="utf-8"?>
<p:tagLst xmlns:p="http://schemas.openxmlformats.org/presentationml/2006/main">
  <p:tag name="KSO_WM_DIAGRAM_VIRTUALLY_FRAME" val="{&quot;height&quot;:207.8826771653543,&quot;left&quot;:55.4,&quot;top&quot;:212.711968503937,&quot;width&quot;:600.8819685039372}"/>
</p:tagLst>
</file>

<file path=ppt/tags/tag2.xml><?xml version="1.0" encoding="utf-8"?>
<p:tagLst xmlns:p="http://schemas.openxmlformats.org/presentationml/2006/main">
  <p:tag name="KSO_WM_DIAGRAM_VIRTUALLY_FRAME" val="{&quot;height&quot;:207.8826771653543,&quot;left&quot;:55.4,&quot;top&quot;:212.711968503937,&quot;width&quot;:600.8819685039372}"/>
</p:tagLst>
</file>

<file path=ppt/tags/tag3.xml><?xml version="1.0" encoding="utf-8"?>
<p:tagLst xmlns:p="http://schemas.openxmlformats.org/presentationml/2006/main">
  <p:tag name="KSO_WM_DIAGRAM_VIRTUALLY_FRAME" val="{&quot;height&quot;:207.8826771653543,&quot;left&quot;:55.4,&quot;top&quot;:212.711968503937,&quot;width&quot;:600.8819685039372}"/>
</p:tagLst>
</file>

<file path=ppt/tags/tag4.xml><?xml version="1.0" encoding="utf-8"?>
<p:tagLst xmlns:p="http://schemas.openxmlformats.org/presentationml/2006/main">
  <p:tag name="KSO_WM_DIAGRAM_VIRTUALLY_FRAME" val="{&quot;height&quot;:207.8826771653543,&quot;left&quot;:55.4,&quot;top&quot;:212.711968503937,&quot;width&quot;:600.8819685039372}"/>
</p:tagLst>
</file>

<file path=ppt/tags/tag5.xml><?xml version="1.0" encoding="utf-8"?>
<p:tagLst xmlns:p="http://schemas.openxmlformats.org/presentationml/2006/main">
  <p:tag name="KSO_WM_DIAGRAM_VIRTUALLY_FRAME" val="{&quot;height&quot;:207.8826771653543,&quot;left&quot;:55.4,&quot;top&quot;:212.711968503937,&quot;width&quot;:600.8819685039372}"/>
</p:tagLst>
</file>

<file path=ppt/tags/tag6.xml><?xml version="1.0" encoding="utf-8"?>
<p:tagLst xmlns:p="http://schemas.openxmlformats.org/presentationml/2006/main">
  <p:tag name="KSO_WM_DIAGRAM_VIRTUALLY_FRAME" val="{&quot;height&quot;:207.8826771653543,&quot;left&quot;:55.4,&quot;top&quot;:212.711968503937,&quot;width&quot;:600.8819685039372}"/>
</p:tagLst>
</file>

<file path=ppt/tags/tag7.xml><?xml version="1.0" encoding="utf-8"?>
<p:tagLst xmlns:p="http://schemas.openxmlformats.org/presentationml/2006/main">
  <p:tag name="KSO_WM_DIAGRAM_VIRTUALLY_FRAME" val="{&quot;height&quot;:207.8826771653543,&quot;left&quot;:55.4,&quot;top&quot;:212.711968503937,&quot;width&quot;:600.8819685039372}"/>
</p:tagLst>
</file>

<file path=ppt/tags/tag8.xml><?xml version="1.0" encoding="utf-8"?>
<p:tagLst xmlns:p="http://schemas.openxmlformats.org/presentationml/2006/main">
  <p:tag name="KSO_WM_DIAGRAM_VIRTUALLY_FRAME" val="{&quot;height&quot;:207.8826771653543,&quot;left&quot;:55.4,&quot;top&quot;:212.711968503937,&quot;width&quot;:600.8819685039372}"/>
</p:tagLst>
</file>

<file path=ppt/tags/tag9.xml><?xml version="1.0" encoding="utf-8"?>
<p:tagLst xmlns:p="http://schemas.openxmlformats.org/presentationml/2006/main">
  <p:tag name="KSO_WM_DIAGRAM_VIRTUALLY_FRAME" val="{&quot;height&quot;:207.8826771653543,&quot;left&quot;:55.4,&quot;top&quot;:212.711968503937,&quot;width&quot;:600.8819685039372}"/>
</p:tagLst>
</file>

<file path=ppt/tags/tag10.xml><?xml version="1.0" encoding="utf-8"?>
<p:tagLst xmlns:p="http://schemas.openxmlformats.org/presentationml/2006/main">
  <p:tag name="KSO_WM_DIAGRAM_VIRTUALLY_FRAME" val="{&quot;height&quot;:207.8826771653543,&quot;left&quot;:55.4,&quot;top&quot;:212.711968503937,&quot;width&quot;:600.8819685039372}"/>
</p:tagLst>
</file>

<file path=ppt/tags/tag11.xml><?xml version="1.0" encoding="utf-8"?>
<p:tagLst xmlns:p="http://schemas.openxmlformats.org/presentationml/2006/main">
  <p:tag name="KSO_WM_DIAGRAM_VIRTUALLY_FRAME" val="{&quot;height&quot;:207.8826771653543,&quot;left&quot;:55.4,&quot;top&quot;:212.711968503937,&quot;width&quot;:600.8819685039372}"/>
</p:tagLst>
</file>

<file path=ppt/tags/tag12.xml><?xml version="1.0" encoding="utf-8"?>
<p:tagLst xmlns:p="http://schemas.openxmlformats.org/presentationml/2006/main">
  <p:tag name="KSO_WM_DIAGRAM_VIRTUALLY_FRAME" val="{&quot;height&quot;:207.8826771653543,&quot;left&quot;:55.4,&quot;top&quot;:212.711968503937,&quot;width&quot;:600.8819685039372}"/>
</p:tagLst>
</file>

<file path=ppt/tags/tag13.xml><?xml version="1.0" encoding="utf-8"?>
<p:tagLst xmlns:p="http://schemas.openxmlformats.org/presentationml/2006/main">
  <p:tag name="KSO_WM_DIAGRAM_VIRTUALLY_FRAME" val="{&quot;height&quot;:207.8826771653543,&quot;left&quot;:55.4,&quot;top&quot;:212.711968503937,&quot;width&quot;:600.8819685039372}"/>
</p:tagLst>
</file>

<file path=ppt/tags/tag14.xml><?xml version="1.0" encoding="utf-8"?>
<p:tagLst xmlns:p="http://schemas.openxmlformats.org/presentationml/2006/main">
  <p:tag name="KSO_WM_DIAGRAM_VIRTUALLY_FRAME" val="{&quot;height&quot;:207.8826771653543,&quot;left&quot;:55.4,&quot;top&quot;:212.711968503937,&quot;width&quot;:600.8819685039372}"/>
</p:tagLst>
</file>

<file path=ppt/tags/tag15.xml><?xml version="1.0" encoding="utf-8"?>
<p:tagLst xmlns:p="http://schemas.openxmlformats.org/presentationml/2006/main">
  <p:tag name="KSO_WM_DIAGRAM_VIRTUALLY_FRAME" val="{&quot;height&quot;:207.8826771653543,&quot;left&quot;:55.4,&quot;top&quot;:212.711968503937,&quot;width&quot;:600.8819685039372}"/>
</p:tagLst>
</file>

<file path=ppt/tags/tag16.xml><?xml version="1.0" encoding="utf-8"?>
<p:tagLst xmlns:p="http://schemas.openxmlformats.org/presentationml/2006/main">
  <p:tag name="KSO_WM_DIAGRAM_VIRTUALLY_FRAME" val="{&quot;height&quot;:207.8826771653543,&quot;left&quot;:55.4,&quot;top&quot;:212.711968503937,&quot;width&quot;:600.8819685039372}"/>
</p:tagLst>
</file>

<file path=ppt/tags/tag17.xml><?xml version="1.0" encoding="utf-8"?>
<p:tagLst xmlns:p="http://schemas.openxmlformats.org/presentationml/2006/main">
  <p:tag name="KSO_WM_DIAGRAM_VIRTUALLY_FRAME" val="{&quot;height&quot;:207.8826771653543,&quot;left&quot;:55.4,&quot;top&quot;:212.711968503937,&quot;width&quot;:600.8819685039372}"/>
</p:tagLst>
</file>

<file path=ppt/tags/tag18.xml><?xml version="1.0" encoding="utf-8"?>
<p:tagLst xmlns:p="http://schemas.openxmlformats.org/presentationml/2006/main">
  <p:tag name="KSO_WM_DIAGRAM_VIRTUALLY_FRAME" val="{&quot;height&quot;:207.8826771653543,&quot;left&quot;:55.4,&quot;top&quot;:212.711968503937,&quot;width&quot;:600.8819685039372}"/>
</p:tagLst>
</file>

<file path=ppt/tags/tag19.xml><?xml version="1.0" encoding="utf-8"?>
<p:tagLst xmlns:p="http://schemas.openxmlformats.org/presentationml/2006/main">
  <p:tag name="KSO_WM_DIAGRAM_VIRTUALLY_FRAME" val="{&quot;height&quot;:207.8826771653543,&quot;left&quot;:55.4,&quot;top&quot;:212.711968503937,&quot;width&quot;:600.8819685039372}"/>
</p:tagLst>
</file>

<file path=ppt/tags/tag20.xml><?xml version="1.0" encoding="utf-8"?>
<p:tagLst xmlns:p="http://schemas.openxmlformats.org/presentationml/2006/main">
  <p:tag name="KSO_WM_DIAGRAM_VIRTUALLY_FRAME" val="{&quot;height&quot;:207.8826771653543,&quot;left&quot;:55.4,&quot;top&quot;:212.711968503937,&quot;width&quot;:600.8819685039372}"/>
</p:tagLst>
</file>

<file path=ppt/tags/tag21.xml><?xml version="1.0" encoding="utf-8"?>
<p:tagLst xmlns:p="http://schemas.openxmlformats.org/presentationml/2006/main">
  <p:tag name="KSO_WM_DIAGRAM_VIRTUALLY_FRAME" val="{&quot;height&quot;:207.8826771653543,&quot;left&quot;:55.4,&quot;top&quot;:212.711968503937,&quot;width&quot;:600.8819685039372}"/>
</p:tagLst>
</file>

<file path=ppt/tags/tag22.xml><?xml version="1.0" encoding="utf-8"?>
<p:tagLst xmlns:p="http://schemas.openxmlformats.org/presentationml/2006/main">
  <p:tag name="KSO_WM_DIAGRAM_VIRTUALLY_FRAME" val="{&quot;height&quot;:207.8826771653543,&quot;left&quot;:55.4,&quot;top&quot;:212.711968503937,&quot;width&quot;:600.8819685039372}"/>
</p:tagLst>
</file>

<file path=ppt/tags/tag23.xml><?xml version="1.0" encoding="utf-8"?>
<p:tagLst xmlns:p="http://schemas.openxmlformats.org/presentationml/2006/main">
  <p:tag name="KSO_WM_DIAGRAM_VIRTUALLY_FRAME" val="{&quot;height&quot;:207.8826771653543,&quot;left&quot;:55.4,&quot;top&quot;:212.711968503937,&quot;width&quot;:600.8819685039372}"/>
</p:tagLst>
</file>

<file path=ppt/tags/tag24.xml><?xml version="1.0" encoding="utf-8"?>
<p:tagLst xmlns:p="http://schemas.openxmlformats.org/presentationml/2006/main">
  <p:tag name="KSO_WM_DIAGRAM_VIRTUALLY_FRAME" val="{&quot;height&quot;:207.8826771653543,&quot;left&quot;:55.4,&quot;top&quot;:212.711968503937,&quot;width&quot;:600.8819685039372}"/>
</p:tagLst>
</file>

<file path=ppt/tags/tag25.xml><?xml version="1.0" encoding="utf-8"?>
<p:tagLst xmlns:p="http://schemas.openxmlformats.org/presentationml/2006/main">
  <p:tag name="KSO_WM_DIAGRAM_VIRTUALLY_FRAME" val="{&quot;height&quot;:207.8826771653543,&quot;left&quot;:55.4,&quot;top&quot;:212.711968503937,&quot;width&quot;:600.8819685039372}"/>
</p:tagLst>
</file>

<file path=ppt/tags/tag26.xml><?xml version="1.0" encoding="utf-8"?>
<p:tagLst xmlns:p="http://schemas.openxmlformats.org/presentationml/2006/main">
  <p:tag name="KSO_WM_DIAGRAM_VIRTUALLY_FRAME" val="{&quot;height&quot;:207.8826771653543,&quot;left&quot;:55.4,&quot;top&quot;:212.711968503937,&quot;width&quot;:600.8819685039372}"/>
</p:tagLst>
</file>

<file path=ppt/tags/tag27.xml><?xml version="1.0" encoding="utf-8"?>
<p:tagLst xmlns:p="http://schemas.openxmlformats.org/presentationml/2006/main">
  <p:tag name="KSO_WM_DIAGRAM_VIRTUALLY_FRAME" val="{&quot;height&quot;:207.8826771653543,&quot;left&quot;:55.4,&quot;top&quot;:212.711968503937,&quot;width&quot;:600.8819685039372}"/>
</p:tagLst>
</file>

<file path=ppt/tags/tag28.xml><?xml version="1.0" encoding="utf-8"?>
<p:tagLst xmlns:p="http://schemas.openxmlformats.org/presentationml/2006/main">
  <p:tag name="KSO_WM_DIAGRAM_VIRTUALLY_FRAME" val="{&quot;height&quot;:207.8826771653543,&quot;left&quot;:55.4,&quot;top&quot;:212.711968503937,&quot;width&quot;:600.8819685039372}"/>
</p:tagLst>
</file>

<file path=ppt/tags/tag29.xml><?xml version="1.0" encoding="utf-8"?>
<p:tagLst xmlns:p="http://schemas.openxmlformats.org/presentationml/2006/main">
  <p:tag name="KSO_WM_DIAGRAM_VIRTUALLY_FRAME" val="{&quot;height&quot;:207.8826771653543,&quot;left&quot;:55.4,&quot;top&quot;:212.711968503937,&quot;width&quot;:600.8819685039372}"/>
</p:tagLst>
</file>

<file path=ppt/tags/tag30.xml><?xml version="1.0" encoding="utf-8"?>
<p:tagLst xmlns:p="http://schemas.openxmlformats.org/presentationml/2006/main">
  <p:tag name="KSO_WM_DIAGRAM_VIRTUALLY_FRAME" val="{&quot;height&quot;:207.8826771653543,&quot;left&quot;:55.4,&quot;top&quot;:212.711968503937,&quot;width&quot;:600.8819685039372}"/>
</p:tagLst>
</file>

<file path=ppt/tags/tag31.xml><?xml version="1.0" encoding="utf-8"?>
<p:tagLst xmlns:p="http://schemas.openxmlformats.org/presentationml/2006/main">
  <p:tag name="KSO_WM_DIAGRAM_VIRTUALLY_FRAME" val="{&quot;height&quot;:207.8826771653543,&quot;left&quot;:55.4,&quot;top&quot;:212.711968503937,&quot;width&quot;:600.8819685039372}"/>
</p:tagLst>
</file>

<file path=ppt/tags/tag32.xml><?xml version="1.0" encoding="utf-8"?>
<p:tagLst xmlns:p="http://schemas.openxmlformats.org/presentationml/2006/main">
  <p:tag name="KSO_WM_DIAGRAM_VIRTUALLY_FRAME" val="{&quot;height&quot;:207.8826771653543,&quot;left&quot;:55.4,&quot;top&quot;:212.711968503937,&quot;width&quot;:600.8819685039372}"/>
</p:tagLst>
</file>

<file path=ppt/tags/tag33.xml><?xml version="1.0" encoding="utf-8"?>
<p:tagLst xmlns:p="http://schemas.openxmlformats.org/presentationml/2006/main">
  <p:tag name="KSO_WM_DIAGRAM_VIRTUALLY_FRAME" val="{&quot;height&quot;:207.8826771653543,&quot;left&quot;:55.4,&quot;top&quot;:212.711968503937,&quot;width&quot;:600.8819685039372}"/>
</p:tagLst>
</file>

<file path=ppt/tags/tag34.xml><?xml version="1.0" encoding="utf-8"?>
<p:tagLst xmlns:p="http://schemas.openxmlformats.org/presentationml/2006/main">
  <p:tag name="KSO_WM_DIAGRAM_VIRTUALLY_FRAME" val="{&quot;height&quot;:207.8826771653543,&quot;left&quot;:55.4,&quot;top&quot;:212.711968503937,&quot;width&quot;:600.8819685039372}"/>
</p:tagLst>
</file>

<file path=ppt/tags/tag35.xml><?xml version="1.0" encoding="utf-8"?>
<p:tagLst xmlns:p="http://schemas.openxmlformats.org/presentationml/2006/main">
  <p:tag name="KSO_WM_DIAGRAM_VIRTUALLY_FRAME" val="{&quot;height&quot;:207.8826771653543,&quot;left&quot;:55.4,&quot;top&quot;:212.711968503937,&quot;width&quot;:600.8819685039372}"/>
</p:tagLst>
</file>

<file path=ppt/tags/tag36.xml><?xml version="1.0" encoding="utf-8"?>
<p:tagLst xmlns:p="http://schemas.openxmlformats.org/presentationml/2006/main">
  <p:tag name="KSO_WM_DIAGRAM_VIRTUALLY_FRAME" val="{&quot;height&quot;:207.8826771653543,&quot;left&quot;:55.4,&quot;top&quot;:212.711968503937,&quot;width&quot;:600.8819685039372}"/>
</p:tagLst>
</file>

<file path=ppt/tags/tag37.xml><?xml version="1.0" encoding="utf-8"?>
<p:tagLst xmlns:p="http://schemas.openxmlformats.org/presentationml/2006/main">
  <p:tag name="KSO_WM_DIAGRAM_VIRTUALLY_FRAME" val="{&quot;height&quot;:207.8826771653543,&quot;left&quot;:55.4,&quot;top&quot;:212.711968503937,&quot;width&quot;:600.8819685039372}"/>
</p:tagLst>
</file>

<file path=ppt/tags/tag38.xml><?xml version="1.0" encoding="utf-8"?>
<p:tagLst xmlns:p="http://schemas.openxmlformats.org/presentationml/2006/main">
  <p:tag name="KSO_WM_DIAGRAM_VIRTUALLY_FRAME" val="{&quot;height&quot;:207.8826771653543,&quot;left&quot;:55.4,&quot;top&quot;:212.711968503937,&quot;width&quot;:600.8819685039372}"/>
</p:tagLst>
</file>

<file path=ppt/tags/tag39.xml><?xml version="1.0" encoding="utf-8"?>
<p:tagLst xmlns:p="http://schemas.openxmlformats.org/presentationml/2006/main">
  <p:tag name="KSO_WM_DIAGRAM_VIRTUALLY_FRAME" val="{&quot;height&quot;:207.8826771653543,&quot;left&quot;:55.4,&quot;top&quot;:212.711968503937,&quot;width&quot;:600.8819685039372}"/>
</p:tagLst>
</file>

<file path=ppt/tags/tag40.xml><?xml version="1.0" encoding="utf-8"?>
<p:tagLst xmlns:p="http://schemas.openxmlformats.org/presentationml/2006/main">
  <p:tag name="KSO_WM_DIAGRAM_VIRTUALLY_FRAME" val="{&quot;height&quot;:207.8826771653543,&quot;left&quot;:55.4,&quot;top&quot;:212.711968503937,&quot;width&quot;:600.8819685039372}"/>
</p:tagLst>
</file>

<file path=ppt/tags/tag41.xml><?xml version="1.0" encoding="utf-8"?>
<p:tagLst xmlns:p="http://schemas.openxmlformats.org/presentationml/2006/main">
  <p:tag name="KSO_WM_DIAGRAM_VIRTUALLY_FRAME" val="{&quot;height&quot;:207.8826771653543,&quot;left&quot;:55.4,&quot;top&quot;:212.711968503937,&quot;width&quot;:600.8819685039372}"/>
</p:tagLst>
</file>

<file path=ppt/tags/tag42.xml><?xml version="1.0" encoding="utf-8"?>
<p:tagLst xmlns:p="http://schemas.openxmlformats.org/presentationml/2006/main">
  <p:tag name="KSO_WM_DIAGRAM_VIRTUALLY_FRAME" val="{&quot;height&quot;:207.8826771653543,&quot;left&quot;:55.4,&quot;top&quot;:212.711968503937,&quot;width&quot;:600.8819685039372}"/>
</p:tagLst>
</file>

<file path=ppt/tags/tag43.xml><?xml version="1.0" encoding="utf-8"?>
<p:tagLst xmlns:p="http://schemas.openxmlformats.org/presentationml/2006/main">
  <p:tag name="KSO_WM_DIAGRAM_VIRTUALLY_FRAME" val="{&quot;height&quot;:207.8826771653543,&quot;left&quot;:55.4,&quot;top&quot;:212.711968503937,&quot;width&quot;:600.8819685039372}"/>
</p:tagLst>
</file>

<file path=ppt/tags/tag44.xml><?xml version="1.0" encoding="utf-8"?>
<p:tagLst xmlns:p="http://schemas.openxmlformats.org/presentationml/2006/main">
  <p:tag name="KSO_WM_DIAGRAM_VIRTUALLY_FRAME" val="{&quot;height&quot;:207.8826771653543,&quot;left&quot;:55.4,&quot;top&quot;:212.711968503937,&quot;width&quot;:600.8819685039372}"/>
</p:tagLst>
</file>

<file path=ppt/tags/tag45.xml><?xml version="1.0" encoding="utf-8"?>
<p:tagLst xmlns:p="http://schemas.openxmlformats.org/presentationml/2006/main">
  <p:tag name="KSO_WM_DIAGRAM_VIRTUALLY_FRAME" val="{&quot;height&quot;:207.8826771653543,&quot;left&quot;:55.4,&quot;top&quot;:212.711968503937,&quot;width&quot;:600.8819685039372}"/>
</p:tagLst>
</file>

<file path=ppt/tags/tag46.xml><?xml version="1.0" encoding="utf-8"?>
<p:tagLst xmlns:p="http://schemas.openxmlformats.org/presentationml/2006/main">
  <p:tag name="KSO_WM_DIAGRAM_VIRTUALLY_FRAME" val="{&quot;height&quot;:207.8826771653543,&quot;left&quot;:55.4,&quot;top&quot;:212.711968503937,&quot;width&quot;:600.8819685039372}"/>
</p:tagLst>
</file>

<file path=ppt/tags/tag47.xml><?xml version="1.0" encoding="utf-8"?>
<p:tagLst xmlns:p="http://schemas.openxmlformats.org/presentationml/2006/main">
  <p:tag name="KSO_WM_DIAGRAM_VIRTUALLY_FRAME" val="{&quot;height&quot;:207.8826771653543,&quot;left&quot;:55.4,&quot;top&quot;:212.711968503937,&quot;width&quot;:600.8819685039372}"/>
</p:tagLst>
</file>

<file path=ppt/tags/tag48.xml><?xml version="1.0" encoding="utf-8"?>
<p:tagLst xmlns:p="http://schemas.openxmlformats.org/presentationml/2006/main">
  <p:tag name="KSO_WM_DIAGRAM_VIRTUALLY_FRAME" val="{&quot;height&quot;:207.8826771653543,&quot;left&quot;:55.4,&quot;top&quot;:212.711968503937,&quot;width&quot;:600.8819685039372}"/>
</p:tagLst>
</file>

<file path=ppt/tags/tag49.xml><?xml version="1.0" encoding="utf-8"?>
<p:tagLst xmlns:p="http://schemas.openxmlformats.org/presentationml/2006/main">
  <p:tag name="KSO_WM_DIAGRAM_VIRTUALLY_FRAME" val="{&quot;height&quot;:307.1017322834647,&quot;left&quot;:-3.115748031496063,&quot;top&quot;:180.13858267716535,&quot;width&quot;:799.1844094488189}"/>
</p:tagLst>
</file>

<file path=ppt/tags/tag50.xml><?xml version="1.0" encoding="utf-8"?>
<p:tagLst xmlns:p="http://schemas.openxmlformats.org/presentationml/2006/main">
  <p:tag name="KSO_WM_DIAGRAM_VIRTUALLY_FRAME" val="{&quot;height&quot;:307.1017322834647,&quot;left&quot;:-3.115748031496063,&quot;top&quot;:180.13858267716535,&quot;width&quot;:799.1844094488189}"/>
</p:tagLst>
</file>

<file path=ppt/tags/tag51.xml><?xml version="1.0" encoding="utf-8"?>
<p:tagLst xmlns:p="http://schemas.openxmlformats.org/presentationml/2006/main">
  <p:tag name="KSO_WM_DIAGRAM_VIRTUALLY_FRAME" val="{&quot;height&quot;:307.1017322834647,&quot;left&quot;:-3.115748031496063,&quot;top&quot;:180.13858267716535,&quot;width&quot;:799.1844094488189}"/>
</p:tagLst>
</file>

<file path=ppt/tags/tag52.xml><?xml version="1.0" encoding="utf-8"?>
<p:tagLst xmlns:p="http://schemas.openxmlformats.org/presentationml/2006/main">
  <p:tag name="KSO_WM_DIAGRAM_VIRTUALLY_FRAME" val="{&quot;height&quot;:307.1017322834647,&quot;left&quot;:-3.115748031496063,&quot;top&quot;:180.13858267716535,&quot;width&quot;:799.1844094488189}"/>
</p:tagLst>
</file>

<file path=ppt/tags/tag53.xml><?xml version="1.0" encoding="utf-8"?>
<p:tagLst xmlns:p="http://schemas.openxmlformats.org/presentationml/2006/main">
  <p:tag name="KSO_WM_DIAGRAM_VIRTUALLY_FRAME" val="{&quot;height&quot;:307.1017322834647,&quot;left&quot;:-3.115748031496063,&quot;top&quot;:180.13858267716535,&quot;width&quot;:799.1844094488189}"/>
</p:tagLst>
</file>

<file path=ppt/tags/tag54.xml><?xml version="1.0" encoding="utf-8"?>
<p:tagLst xmlns:p="http://schemas.openxmlformats.org/presentationml/2006/main">
  <p:tag name="KSO_WM_DIAGRAM_VIRTUALLY_FRAME" val="{&quot;height&quot;:307.1017322834647,&quot;left&quot;:-3.115748031496063,&quot;top&quot;:180.13858267716535,&quot;width&quot;:799.1844094488189}"/>
</p:tagLst>
</file>

<file path=ppt/tags/tag55.xml><?xml version="1.0" encoding="utf-8"?>
<p:tagLst xmlns:p="http://schemas.openxmlformats.org/presentationml/2006/main">
  <p:tag name="KSO_WM_DIAGRAM_VIRTUALLY_FRAME" val="{&quot;height&quot;:307.1017322834647,&quot;left&quot;:-3.115748031496063,&quot;top&quot;:180.13858267716535,&quot;width&quot;:799.1844094488189}"/>
</p:tagLst>
</file>

<file path=ppt/tags/tag56.xml><?xml version="1.0" encoding="utf-8"?>
<p:tagLst xmlns:p="http://schemas.openxmlformats.org/presentationml/2006/main">
  <p:tag name="KSO_WM_DIAGRAM_VIRTUALLY_FRAME" val="{&quot;height&quot;:307.1017322834647,&quot;left&quot;:-3.115748031496063,&quot;top&quot;:180.13858267716535,&quot;width&quot;:799.1844094488189}"/>
</p:tagLst>
</file>

<file path=ppt/tags/tag57.xml><?xml version="1.0" encoding="utf-8"?>
<p:tagLst xmlns:p="http://schemas.openxmlformats.org/presentationml/2006/main">
  <p:tag name="KSO_WM_DIAGRAM_VIRTUALLY_FRAME" val="{&quot;height&quot;:307.1017322834647,&quot;left&quot;:-3.115748031496063,&quot;top&quot;:180.13858267716535,&quot;width&quot;:799.1844094488189}"/>
</p:tagLst>
</file>

<file path=ppt/tags/tag58.xml><?xml version="1.0" encoding="utf-8"?>
<p:tagLst xmlns:p="http://schemas.openxmlformats.org/presentationml/2006/main">
  <p:tag name="KSO_WM_DIAGRAM_VIRTUALLY_FRAME" val="{&quot;height&quot;:307.1017322834647,&quot;left&quot;:-3.115748031496063,&quot;top&quot;:180.13858267716535,&quot;width&quot;:799.1844094488189}"/>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7257</Words>
  <Application>WPS 演示</Application>
  <PresentationFormat>全屏显示(4:3)</PresentationFormat>
  <Paragraphs>312</Paragraphs>
  <Slides>20</Slides>
  <Notes>0</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20</vt:i4>
      </vt:variant>
    </vt:vector>
  </HeadingPairs>
  <TitlesOfParts>
    <vt:vector size="38" baseType="lpstr">
      <vt:lpstr>Arial</vt:lpstr>
      <vt:lpstr>SimSun</vt:lpstr>
      <vt:lpstr>Wingdings</vt:lpstr>
      <vt:lpstr>Microsoft YaHei</vt:lpstr>
      <vt:lpstr>Microsoft YaHei Light</vt:lpstr>
      <vt:lpstr>Wingdings</vt:lpstr>
      <vt:lpstr>-apple-system</vt:lpstr>
      <vt:lpstr>SWAstro</vt:lpstr>
      <vt:lpstr>Calibri</vt:lpstr>
      <vt:lpstr>Arial Unicode MS</vt:lpstr>
      <vt:lpstr>Cambria Math</vt:lpstr>
      <vt:lpstr>Times New Roman</vt:lpstr>
      <vt:lpstr>Calibri Light</vt:lpstr>
      <vt:lpstr>HYShuSongErJ</vt:lpstr>
      <vt:lpstr>FangSong</vt:lpstr>
      <vt:lpstr>KaiTi</vt:lpstr>
      <vt:lpstr>自定义设计方案</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a1</dc:creator>
  <cp:lastModifiedBy>lzf</cp:lastModifiedBy>
  <cp:revision>150</cp:revision>
  <dcterms:created xsi:type="dcterms:W3CDTF">2022-03-25T03:32:00Z</dcterms:created>
  <dcterms:modified xsi:type="dcterms:W3CDTF">2025-05-09T04:19:19Z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9F886D7F95004D128F7DA4A43F872ED2_13</vt:lpwstr>
  </property>
  <property fmtid="{D5CDD505-2E9C-101B-9397-08002B2CF9AE}" pid="3" name="KSOProductBuildVer">
    <vt:lpwstr>2052-12.1.0.20784</vt:lpwstr>
  </property>
</Properties>
</file>