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handoutMasterIdLst>
    <p:handoutMasterId r:id="rId26"/>
  </p:handoutMasterIdLst>
  <p:sldIdLst>
    <p:sldId id="256" r:id="rId3"/>
    <p:sldId id="257" r:id="rId4"/>
    <p:sldId id="277" r:id="rId5"/>
    <p:sldId id="295" r:id="rId6"/>
    <p:sldId id="304" r:id="rId7"/>
    <p:sldId id="306" r:id="rId8"/>
    <p:sldId id="292" r:id="rId9"/>
    <p:sldId id="297" r:id="rId10"/>
    <p:sldId id="307" r:id="rId11"/>
    <p:sldId id="308" r:id="rId12"/>
    <p:sldId id="314" r:id="rId13"/>
    <p:sldId id="298" r:id="rId14"/>
    <p:sldId id="309" r:id="rId15"/>
    <p:sldId id="299" r:id="rId16"/>
    <p:sldId id="311" r:id="rId17"/>
    <p:sldId id="312" r:id="rId18"/>
    <p:sldId id="313" r:id="rId19"/>
    <p:sldId id="315" r:id="rId20"/>
    <p:sldId id="271" r:id="rId21"/>
    <p:sldId id="289" r:id="rId22"/>
    <p:sldId id="310" r:id="rId23"/>
    <p:sldId id="281" r:id="rId24"/>
    <p:sldId id="259" r:id="rId25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27"/>
      <p:bold r:id="rId28"/>
    </p:embeddedFont>
    <p:embeddedFont>
      <p:font typeface="微软雅黑 Light" panose="020B0502040204020203" pitchFamily="34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66FF33"/>
    <a:srgbClr val="00FF99"/>
    <a:srgbClr val="99CCFF"/>
    <a:srgbClr val="66CCFF"/>
    <a:srgbClr val="6600CC"/>
    <a:srgbClr val="0432FF"/>
    <a:srgbClr val="1F4EE8"/>
    <a:srgbClr val="1F6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4" autoAdjust="0"/>
    <p:restoredTop sz="94660"/>
  </p:normalViewPr>
  <p:slideViewPr>
    <p:cSldViewPr snapToGrid="0">
      <p:cViewPr>
        <p:scale>
          <a:sx n="100" d="100"/>
          <a:sy n="100" d="100"/>
        </p:scale>
        <p:origin x="606" y="762"/>
      </p:cViewPr>
      <p:guideLst>
        <p:guide orient="horz" pos="340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9C839-3B30-4A4C-B4AA-4133066AD165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50DA6-20CD-45D8-89E5-A8449A440C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0" y="422275"/>
            <a:ext cx="964210" cy="11316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8F1AE-1BA1-4E18-98D8-9625FBE12A52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856F2-A01A-4AA2-A2EB-541F125B8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FE769-D8BD-41B3-8BAF-6DDE0AF16A58}" type="datetimeFigureOut">
              <a:rPr lang="zh-CN" altLang="en-US" smtClean="0"/>
              <a:pPr/>
              <a:t>2025/7/27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9299-C087-4CB5-9A96-4C75742785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jpe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rl.ustc.edu.cn/2016/0425/c10980a124134/page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40" y="2584450"/>
            <a:ext cx="752475" cy="7785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418580" y="3334385"/>
            <a:ext cx="321310" cy="18097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EXPERIMENTAL STATION</a:t>
            </a:r>
            <a:endParaRPr lang="zh-CN" altLang="en-US" sz="9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1223645"/>
            <a:ext cx="4894580" cy="42144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714490" y="3334385"/>
            <a:ext cx="321310" cy="23406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9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HEFEILIGHT SOURCE INTRODUCTION</a:t>
            </a:r>
            <a:endParaRPr lang="zh-CN" altLang="en-US" sz="9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75835" y="2032635"/>
            <a:ext cx="1245870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86755" y="1595755"/>
            <a:ext cx="1159510" cy="1137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61125" y="2487295"/>
            <a:ext cx="92138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04075" y="2487295"/>
            <a:ext cx="92138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64020" y="2064385"/>
            <a:ext cx="136080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HEFEI</a:t>
            </a:r>
          </a:p>
          <a:p>
            <a:r>
              <a:rPr lang="en-US" altLang="zh-CN" sz="1350" dirty="0"/>
              <a:t>LIGHT SOURCE</a:t>
            </a:r>
            <a:endParaRPr lang="zh-CN" altLang="en-US" sz="1350" dirty="0"/>
          </a:p>
        </p:txBody>
      </p:sp>
      <p:sp>
        <p:nvSpPr>
          <p:cNvPr id="7" name="文本框 6"/>
          <p:cNvSpPr txBox="1"/>
          <p:nvPr/>
        </p:nvSpPr>
        <p:spPr>
          <a:xfrm rot="16200000">
            <a:off x="5268129" y="2932898"/>
            <a:ext cx="1015663" cy="23406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700" b="1" kern="1400" spc="225" dirty="0">
                <a:latin typeface="微软雅黑" panose="020B0503020204020204" pitchFamily="34" charset="-122"/>
                <a:ea typeface="微软雅黑" panose="020B0503020204020204" pitchFamily="34" charset="-122"/>
              </a:rPr>
              <a:t>XMCD Beamline</a:t>
            </a:r>
            <a:endParaRPr lang="zh-CN" altLang="en-US" sz="2700" b="1" kern="1400" spc="22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713220" y="3375660"/>
            <a:ext cx="0" cy="1965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885" y="4893310"/>
            <a:ext cx="988695" cy="544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0461" y="3773102"/>
            <a:ext cx="213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45696" y="3773102"/>
            <a:ext cx="161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Scientific cases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46284" y="3757975"/>
            <a:ext cx="197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 application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495676" y="1461943"/>
            <a:ext cx="2152649" cy="923330"/>
            <a:chOff x="4660902" y="905706"/>
            <a:chExt cx="2870198" cy="1231107"/>
          </a:xfrm>
        </p:grpSpPr>
        <p:sp>
          <p:nvSpPr>
            <p:cNvPr id="33" name="文本框 32"/>
            <p:cNvSpPr txBox="1"/>
            <p:nvPr/>
          </p:nvSpPr>
          <p:spPr>
            <a:xfrm>
              <a:off x="4660902" y="905706"/>
              <a:ext cx="2870198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838701" y="1439186"/>
              <a:ext cx="251459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Beamline Layout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5066" y="2724553"/>
            <a:ext cx="5867628" cy="22832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2483" y="1278314"/>
            <a:ext cx="6758517" cy="144524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934570" y="1389247"/>
            <a:ext cx="21426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Heiti SC Medium" pitchFamily="2" charset="-128"/>
                <a:ea typeface="Heiti SC Medium" pitchFamily="2" charset="-128"/>
              </a:rPr>
              <a:t>——</a:t>
            </a: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两分支线</a:t>
            </a:r>
            <a:r>
              <a:rPr lang="en-US" altLang="zh-CN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三站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26248" y="3164268"/>
            <a:ext cx="8881702" cy="923330"/>
            <a:chOff x="126248" y="3164268"/>
            <a:chExt cx="8881702" cy="923330"/>
          </a:xfrm>
        </p:grpSpPr>
        <p:sp>
          <p:nvSpPr>
            <p:cNvPr id="6" name="矩形 5"/>
            <p:cNvSpPr/>
            <p:nvPr/>
          </p:nvSpPr>
          <p:spPr>
            <a:xfrm>
              <a:off x="126248" y="3164268"/>
              <a:ext cx="1308371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BL12B-b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分线</a:t>
              </a:r>
              <a:endPara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XAS spectra</a:t>
              </a:r>
            </a:p>
            <a:p>
              <a:endParaRPr lang="en-US" altLang="zh-CN" sz="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In-situ XAS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602694" y="3207166"/>
              <a:ext cx="140525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BL12B-a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分线</a:t>
              </a:r>
              <a:endPara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Vector-XMCD</a:t>
              </a:r>
            </a:p>
          </p:txBody>
        </p:sp>
        <p:sp>
          <p:nvSpPr>
            <p:cNvPr id="39" name="虚尾箭头 38"/>
            <p:cNvSpPr/>
            <p:nvPr/>
          </p:nvSpPr>
          <p:spPr>
            <a:xfrm rot="1699382">
              <a:off x="1524092" y="3658288"/>
              <a:ext cx="713086" cy="329710"/>
            </a:xfrm>
            <a:prstGeom prst="stripedRightArrow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rgbClr val="FFFF00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0" name="虚尾箭头 39"/>
            <p:cNvSpPr/>
            <p:nvPr/>
          </p:nvSpPr>
          <p:spPr>
            <a:xfrm rot="8762727">
              <a:off x="6971614" y="3589900"/>
              <a:ext cx="713086" cy="305985"/>
            </a:xfrm>
            <a:prstGeom prst="stripedRightArrow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rgbClr val="FFFF00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5" name="表格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600615"/>
              </p:ext>
            </p:extLst>
          </p:nvPr>
        </p:nvGraphicFramePr>
        <p:xfrm>
          <a:off x="1023979" y="5352351"/>
          <a:ext cx="7289801" cy="12857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6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5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28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beamline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Beam energy(eV)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resolution(E/</a:t>
                      </a:r>
                      <a:r>
                        <a:rPr kumimoji="1"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⊿E</a:t>
                      </a: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Flux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beamsize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2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BL12B-a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100-1000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2400@244eV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2x10</a:t>
                      </a:r>
                      <a:r>
                        <a:rPr kumimoji="1" lang="en-US" altLang="zh-CN" sz="1200" baseline="30000" dirty="0"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kumimoji="1" lang="en-US" altLang="zh-CN" sz="1200" dirty="0" err="1">
                          <a:latin typeface="微软雅黑" pitchFamily="34" charset="-122"/>
                          <a:ea typeface="微软雅黑" pitchFamily="34" charset="-122"/>
                        </a:rPr>
                        <a:t>phs</a:t>
                      </a: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/s @244eV 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1x0.5mm</a:t>
                      </a:r>
                      <a:r>
                        <a:rPr lang="en-US" altLang="zh-CN" sz="1200" baseline="30000" dirty="0"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altLang="en-US" sz="1200" baseline="300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2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BL12B-b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50-1000</a:t>
                      </a:r>
                      <a:endParaRPr lang="zh-CN" altLang="en-US" sz="1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2300@244eV</a:t>
                      </a:r>
                      <a:endParaRPr lang="zh-CN" altLang="en-US" sz="1200" b="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1.8x10</a:t>
                      </a:r>
                      <a:r>
                        <a:rPr kumimoji="1" lang="en-US" altLang="zh-CN" sz="1200" baseline="30000" dirty="0"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kumimoji="1" lang="en-US" altLang="zh-CN" sz="1200" dirty="0" err="1">
                          <a:latin typeface="微软雅黑" pitchFamily="34" charset="-122"/>
                          <a:ea typeface="微软雅黑" pitchFamily="34" charset="-122"/>
                        </a:rPr>
                        <a:t>phs</a:t>
                      </a:r>
                      <a:r>
                        <a:rPr kumimoji="1"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/s @244eV</a:t>
                      </a:r>
                      <a:endParaRPr lang="zh-CN" altLang="en-US" sz="1200" b="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1x0.5mm</a:t>
                      </a:r>
                      <a:r>
                        <a:rPr lang="en-US" altLang="zh-CN" sz="1200" baseline="30000" dirty="0"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altLang="en-US" sz="1200" baseline="300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24425" y="876300"/>
            <a:ext cx="2518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432FF"/>
                </a:solidFill>
                <a:latin typeface="微软雅黑" pitchFamily="34" charset="-122"/>
                <a:ea typeface="微软雅黑" pitchFamily="34" charset="-122"/>
              </a:rPr>
              <a:t>线站在环厅</a:t>
            </a:r>
            <a:r>
              <a:rPr lang="en-US" altLang="zh-CN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③</a:t>
            </a:r>
            <a:r>
              <a:rPr lang="zh-CN" altLang="en-US" b="1" dirty="0">
                <a:solidFill>
                  <a:srgbClr val="0432FF"/>
                </a:solidFill>
                <a:latin typeface="微软雅黑" pitchFamily="34" charset="-122"/>
                <a:ea typeface="微软雅黑" pitchFamily="34" charset="-122"/>
              </a:rPr>
              <a:t>号门位置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2968" y="1338525"/>
            <a:ext cx="5524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7683" y="2102938"/>
            <a:ext cx="536284" cy="23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矩形 15"/>
          <p:cNvSpPr/>
          <p:nvPr/>
        </p:nvSpPr>
        <p:spPr>
          <a:xfrm>
            <a:off x="1761735" y="1298089"/>
            <a:ext cx="102624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b="1" dirty="0">
                <a:solidFill>
                  <a:srgbClr val="00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BL12B-b</a:t>
            </a:r>
            <a:r>
              <a:rPr lang="zh-CN" altLang="en-US" sz="1050" b="1" dirty="0">
                <a:solidFill>
                  <a:srgbClr val="00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分线</a:t>
            </a:r>
            <a:endParaRPr lang="en-US" altLang="zh-CN" sz="1050" b="1" dirty="0">
              <a:solidFill>
                <a:srgbClr val="00C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59125" y="2121609"/>
            <a:ext cx="101502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b="1" dirty="0">
                <a:solidFill>
                  <a:srgbClr val="00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BL12B-a</a:t>
            </a:r>
            <a:r>
              <a:rPr lang="zh-CN" altLang="en-US" sz="1050" b="1" dirty="0">
                <a:solidFill>
                  <a:srgbClr val="00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分线</a:t>
            </a:r>
            <a:endParaRPr lang="en-US" altLang="zh-CN" sz="1050" b="1" dirty="0">
              <a:solidFill>
                <a:srgbClr val="00C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Beamline Layout</a:t>
            </a:r>
          </a:p>
        </p:txBody>
      </p:sp>
      <p:sp>
        <p:nvSpPr>
          <p:cNvPr id="3" name="矩形 2"/>
          <p:cNvSpPr/>
          <p:nvPr/>
        </p:nvSpPr>
        <p:spPr>
          <a:xfrm>
            <a:off x="5358852" y="1035686"/>
            <a:ext cx="2802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Vector Magnet Station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78855" y="4275668"/>
            <a:ext cx="3953940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Mode</a:t>
            </a:r>
            <a:r>
              <a:rPr lang="zh-CN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TEY</a:t>
            </a:r>
            <a:r>
              <a:rPr lang="zh-CN" altLang="en-US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Transmission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Chamber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XAS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XMCD,  XMLD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Temperature</a:t>
            </a:r>
            <a:r>
              <a:rPr lang="zh-CN" altLang="en-US" sz="16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10K-300K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Magnetic Field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0-0.8T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990725" y="5238751"/>
            <a:ext cx="1990725" cy="1338546"/>
            <a:chOff x="5227630" y="2629550"/>
            <a:chExt cx="2536191" cy="146081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9" r="21468"/>
            <a:stretch>
              <a:fillRect/>
            </a:stretch>
          </p:blipFill>
          <p:spPr>
            <a:xfrm rot="16200000">
              <a:off x="5982263" y="1874917"/>
              <a:ext cx="1026925" cy="2536191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5486172" y="3754474"/>
              <a:ext cx="2097980" cy="3358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Sample holder</a:t>
              </a:r>
              <a:endParaRPr lang="zh-CN" altLang="en-US" sz="1400" dirty="0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3302" y="1492766"/>
            <a:ext cx="3514866" cy="2636149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02291" y="5185065"/>
            <a:ext cx="1488434" cy="1435867"/>
            <a:chOff x="358354" y="5422133"/>
            <a:chExt cx="1488434" cy="143586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313" r="16194" b="14908"/>
            <a:stretch>
              <a:fillRect/>
            </a:stretch>
          </p:blipFill>
          <p:spPr>
            <a:xfrm>
              <a:off x="387120" y="5422133"/>
              <a:ext cx="1399349" cy="1196556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358354" y="6550223"/>
              <a:ext cx="148843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altLang="zh-CN" sz="14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Vertor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-magnet</a:t>
              </a:r>
              <a:endParaRPr lang="zh-CN" altLang="en-US" sz="1400" dirty="0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3486" y="1359415"/>
            <a:ext cx="3397388" cy="3748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Beamline Layout</a:t>
            </a:r>
          </a:p>
        </p:txBody>
      </p:sp>
      <p:sp>
        <p:nvSpPr>
          <p:cNvPr id="78" name="矩形 77"/>
          <p:cNvSpPr/>
          <p:nvPr/>
        </p:nvSpPr>
        <p:spPr>
          <a:xfrm>
            <a:off x="4337109" y="4096622"/>
            <a:ext cx="4639111" cy="1436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Mode</a:t>
            </a:r>
            <a:r>
              <a:rPr lang="zh-CN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TEY/TFY/PFY/XEOL</a:t>
            </a:r>
          </a:p>
          <a:p>
            <a:pPr>
              <a:lnSpc>
                <a:spcPct val="150000"/>
              </a:lnSpc>
            </a:pP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Chamber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XAS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5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XEOL</a:t>
            </a:r>
          </a:p>
          <a:p>
            <a:pPr>
              <a:lnSpc>
                <a:spcPct val="150000"/>
              </a:lnSpc>
            </a:pPr>
            <a:r>
              <a:rPr lang="en-US" altLang="zh-CN" sz="15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Temperature</a:t>
            </a:r>
            <a:r>
              <a:rPr lang="zh-CN" altLang="en-US" sz="15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90K-300K</a:t>
            </a:r>
          </a:p>
          <a:p>
            <a:pPr>
              <a:lnSpc>
                <a:spcPct val="150000"/>
              </a:lnSpc>
            </a:pP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Sample transfer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in-situ</a:t>
            </a: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674" y="5078649"/>
            <a:ext cx="1361176" cy="722076"/>
          </a:xfrm>
          <a:prstGeom prst="rect">
            <a:avLst/>
          </a:prstGeom>
        </p:spPr>
      </p:pic>
      <p:cxnSp>
        <p:nvCxnSpPr>
          <p:cNvPr id="93" name="直线连接符 92"/>
          <p:cNvCxnSpPr/>
          <p:nvPr/>
        </p:nvCxnSpPr>
        <p:spPr>
          <a:xfrm>
            <a:off x="7173134" y="1913467"/>
            <a:ext cx="0" cy="32173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线连接符 102"/>
          <p:cNvCxnSpPr/>
          <p:nvPr/>
        </p:nvCxnSpPr>
        <p:spPr>
          <a:xfrm>
            <a:off x="6973513" y="1464733"/>
            <a:ext cx="0" cy="32173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组合 110"/>
          <p:cNvGrpSpPr/>
          <p:nvPr/>
        </p:nvGrpSpPr>
        <p:grpSpPr>
          <a:xfrm>
            <a:off x="482202" y="5802550"/>
            <a:ext cx="1403747" cy="741126"/>
            <a:chOff x="5605657" y="3581940"/>
            <a:chExt cx="1567478" cy="845739"/>
          </a:xfrm>
        </p:grpSpPr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5657" y="3581940"/>
              <a:ext cx="1567478" cy="845739"/>
            </a:xfrm>
            <a:prstGeom prst="rect">
              <a:avLst/>
            </a:prstGeom>
          </p:spPr>
        </p:pic>
        <p:sp>
          <p:nvSpPr>
            <p:cNvPr id="110" name="文本框 109"/>
            <p:cNvSpPr txBox="1"/>
            <p:nvPr/>
          </p:nvSpPr>
          <p:spPr>
            <a:xfrm>
              <a:off x="5630812" y="3602566"/>
              <a:ext cx="804057" cy="280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Transfer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3" name="图片 112"/>
          <p:cNvPicPr>
            <a:picLocks noChangeAspect="1"/>
          </p:cNvPicPr>
          <p:nvPr/>
        </p:nvPicPr>
        <p:blipFill rotWithShape="1">
          <a:blip r:embed="rId4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0"/>
          <a:stretch>
            <a:fillRect/>
          </a:stretch>
        </p:blipFill>
        <p:spPr>
          <a:xfrm>
            <a:off x="4720388" y="1419251"/>
            <a:ext cx="3006419" cy="2647924"/>
          </a:xfrm>
          <a:prstGeom prst="rect">
            <a:avLst/>
          </a:prstGeom>
        </p:spPr>
      </p:pic>
      <p:grpSp>
        <p:nvGrpSpPr>
          <p:cNvPr id="117" name="组合 116"/>
          <p:cNvGrpSpPr/>
          <p:nvPr/>
        </p:nvGrpSpPr>
        <p:grpSpPr>
          <a:xfrm>
            <a:off x="1846522" y="5099341"/>
            <a:ext cx="1153854" cy="1434810"/>
            <a:chOff x="3694372" y="4671885"/>
            <a:chExt cx="1004624" cy="1244310"/>
          </a:xfrm>
        </p:grpSpPr>
        <p:pic>
          <p:nvPicPr>
            <p:cNvPr id="107" name="Picture 6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56967" t="29199" r="10895" b="1"/>
            <a:stretch>
              <a:fillRect/>
            </a:stretch>
          </p:blipFill>
          <p:spPr bwMode="auto">
            <a:xfrm>
              <a:off x="3744249" y="4671885"/>
              <a:ext cx="954747" cy="1244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" name="矩形 113"/>
            <p:cNvSpPr/>
            <p:nvPr/>
          </p:nvSpPr>
          <p:spPr>
            <a:xfrm>
              <a:off x="3694372" y="5666540"/>
              <a:ext cx="695517" cy="213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2977070" y="5360070"/>
            <a:ext cx="1166304" cy="783555"/>
            <a:chOff x="7291898" y="3578895"/>
            <a:chExt cx="1431898" cy="901835"/>
          </a:xfrm>
        </p:grpSpPr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91898" y="3578895"/>
              <a:ext cx="1183236" cy="901835"/>
            </a:xfrm>
            <a:prstGeom prst="rect">
              <a:avLst/>
            </a:prstGeom>
          </p:spPr>
        </p:pic>
        <p:sp>
          <p:nvSpPr>
            <p:cNvPr id="115" name="矩形 114"/>
            <p:cNvSpPr/>
            <p:nvPr/>
          </p:nvSpPr>
          <p:spPr>
            <a:xfrm>
              <a:off x="7661052" y="3669481"/>
              <a:ext cx="1062744" cy="2833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5542673" y="1034304"/>
            <a:ext cx="1537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239770">
              <a:defRPr/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XAS station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2" y="1311273"/>
            <a:ext cx="3163570" cy="36988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5715001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Beamline Layout</a:t>
            </a:r>
          </a:p>
        </p:txBody>
      </p:sp>
      <p:sp>
        <p:nvSpPr>
          <p:cNvPr id="78" name="矩形 77"/>
          <p:cNvSpPr/>
          <p:nvPr/>
        </p:nvSpPr>
        <p:spPr>
          <a:xfrm>
            <a:off x="5084678" y="4362339"/>
            <a:ext cx="4006132" cy="397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Mode</a:t>
            </a:r>
            <a:r>
              <a:rPr lang="zh-CN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TEY/PFY</a:t>
            </a:r>
            <a:endParaRPr lang="en-US" altLang="zh-CN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5618014" y="3097693"/>
            <a:ext cx="2404872" cy="1071636"/>
            <a:chOff x="5151214" y="3357068"/>
            <a:chExt cx="1958046" cy="857476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5895" y="3357068"/>
              <a:ext cx="1933365" cy="857476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5151214" y="3365723"/>
              <a:ext cx="1160790" cy="2216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b="1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Sample holder</a:t>
              </a:r>
              <a:endParaRPr lang="zh-CN" altLang="zh-CN" sz="12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5230939" y="925169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In-situ XAS</a:t>
            </a:r>
            <a:endParaRPr lang="zh-CN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7" y="1365142"/>
            <a:ext cx="3740772" cy="2911583"/>
          </a:xfrm>
          <a:prstGeom prst="rect">
            <a:avLst/>
          </a:prstGeom>
        </p:spPr>
      </p:pic>
      <p:pic>
        <p:nvPicPr>
          <p:cNvPr id="4098" name="Picture 2" descr="C:\Users\Administrator\Desktop\图片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9362" y="1447800"/>
            <a:ext cx="3484563" cy="1627602"/>
          </a:xfrm>
          <a:prstGeom prst="rect">
            <a:avLst/>
          </a:prstGeom>
          <a:noFill/>
        </p:spPr>
      </p:pic>
      <p:sp>
        <p:nvSpPr>
          <p:cNvPr id="22" name="文本框 15"/>
          <p:cNvSpPr txBox="1"/>
          <p:nvPr/>
        </p:nvSpPr>
        <p:spPr>
          <a:xfrm>
            <a:off x="5084678" y="1269662"/>
            <a:ext cx="3501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In-situ Dynamic Liquid-phase Reaction Cell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7" name="Picture 1" descr="C:\Users\Administrator\Desktop\图片2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559" y="4448611"/>
            <a:ext cx="4077883" cy="1910244"/>
          </a:xfrm>
          <a:prstGeom prst="rect">
            <a:avLst/>
          </a:prstGeom>
          <a:noFill/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096D585-568C-4AB9-A21B-13A8A3170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In-situ Dynamic Liquid-phase Reaction Cell</a:t>
            </a:r>
          </a:p>
        </p:txBody>
      </p:sp>
      <p:sp>
        <p:nvSpPr>
          <p:cNvPr id="32" name="文本框 15">
            <a:extLst>
              <a:ext uri="{FF2B5EF4-FFF2-40B4-BE49-F238E27FC236}">
                <a16:creationId xmlns:a16="http://schemas.microsoft.com/office/drawing/2014/main" id="{59EC204B-5D7E-4E38-8192-2A1818618320}"/>
              </a:ext>
            </a:extLst>
          </p:cNvPr>
          <p:cNvSpPr txBox="1"/>
          <p:nvPr/>
        </p:nvSpPr>
        <p:spPr>
          <a:xfrm>
            <a:off x="1190605" y="4421031"/>
            <a:ext cx="3501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In-situ Dynamic Liquid-phase Reaction Cell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90BA3AF-5280-44C6-A248-3A7A03A68E50}"/>
              </a:ext>
            </a:extLst>
          </p:cNvPr>
          <p:cNvGrpSpPr/>
          <p:nvPr/>
        </p:nvGrpSpPr>
        <p:grpSpPr>
          <a:xfrm>
            <a:off x="3495676" y="1461943"/>
            <a:ext cx="2152649" cy="923330"/>
            <a:chOff x="4660902" y="905706"/>
            <a:chExt cx="2870198" cy="123110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EF51BA-D30B-483F-97C3-57F9BB1CD662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F51C219-8000-45C6-A91D-E514292FC881}"/>
                </a:ext>
              </a:extLst>
            </p:cNvPr>
            <p:cNvSpPr txBox="1"/>
            <p:nvPr/>
          </p:nvSpPr>
          <p:spPr>
            <a:xfrm>
              <a:off x="4838701" y="1439186"/>
              <a:ext cx="251459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76F49D9-F7F3-43CF-9F3A-1F6252499AF0}"/>
              </a:ext>
            </a:extLst>
          </p:cNvPr>
          <p:cNvSpPr txBox="1"/>
          <p:nvPr/>
        </p:nvSpPr>
        <p:spPr>
          <a:xfrm>
            <a:off x="400461" y="3773102"/>
            <a:ext cx="213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A42137-F533-4E7E-BFCD-F8B4D790E27E}"/>
              </a:ext>
            </a:extLst>
          </p:cNvPr>
          <p:cNvSpPr txBox="1"/>
          <p:nvPr/>
        </p:nvSpPr>
        <p:spPr>
          <a:xfrm>
            <a:off x="4745696" y="3773102"/>
            <a:ext cx="161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Scientific cases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84C5EB-1BC5-4FD9-95FF-11BA4CE14A38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B71D78D-A1C4-4AB9-A582-9A589CA2611A}"/>
              </a:ext>
            </a:extLst>
          </p:cNvPr>
          <p:cNvSpPr txBox="1"/>
          <p:nvPr/>
        </p:nvSpPr>
        <p:spPr>
          <a:xfrm>
            <a:off x="6646284" y="3757975"/>
            <a:ext cx="197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 application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Method: X-ray Absorption Spectroscopy(XAS)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42"/>
          <p:cNvSpPr>
            <a:spLocks noChangeArrowheads="1"/>
          </p:cNvSpPr>
          <p:nvPr/>
        </p:nvSpPr>
        <p:spPr bwMode="auto">
          <a:xfrm flipH="1">
            <a:off x="2835695" y="2037427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" name="Oval 32"/>
          <p:cNvSpPr>
            <a:spLocks noChangeArrowheads="1"/>
          </p:cNvSpPr>
          <p:nvPr/>
        </p:nvSpPr>
        <p:spPr bwMode="auto">
          <a:xfrm flipH="1">
            <a:off x="1311695" y="1885027"/>
            <a:ext cx="1824854" cy="1824854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7" name="Oval 32"/>
          <p:cNvSpPr>
            <a:spLocks noChangeArrowheads="1"/>
          </p:cNvSpPr>
          <p:nvPr/>
        </p:nvSpPr>
        <p:spPr bwMode="auto">
          <a:xfrm flipH="1">
            <a:off x="1391841" y="1967577"/>
            <a:ext cx="1676400" cy="1676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8" name="Oval 33"/>
          <p:cNvSpPr>
            <a:spLocks noChangeArrowheads="1"/>
          </p:cNvSpPr>
          <p:nvPr/>
        </p:nvSpPr>
        <p:spPr bwMode="auto">
          <a:xfrm flipH="1">
            <a:off x="1575991" y="2158077"/>
            <a:ext cx="1295400" cy="1295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9" name="Oval 34"/>
          <p:cNvSpPr>
            <a:spLocks noChangeArrowheads="1"/>
          </p:cNvSpPr>
          <p:nvPr/>
        </p:nvSpPr>
        <p:spPr bwMode="auto">
          <a:xfrm flipH="1">
            <a:off x="1921295" y="2494627"/>
            <a:ext cx="571500" cy="5715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0" name="Oval 36"/>
          <p:cNvSpPr>
            <a:spLocks noChangeArrowheads="1"/>
          </p:cNvSpPr>
          <p:nvPr/>
        </p:nvSpPr>
        <p:spPr bwMode="auto">
          <a:xfrm flipH="1">
            <a:off x="1937941" y="2913727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1" name="Oval 38"/>
          <p:cNvSpPr>
            <a:spLocks noChangeArrowheads="1"/>
          </p:cNvSpPr>
          <p:nvPr/>
        </p:nvSpPr>
        <p:spPr bwMode="auto">
          <a:xfrm flipH="1">
            <a:off x="2318159" y="2518473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2" name="Oval 41"/>
          <p:cNvSpPr>
            <a:spLocks noChangeArrowheads="1"/>
          </p:cNvSpPr>
          <p:nvPr/>
        </p:nvSpPr>
        <p:spPr bwMode="auto">
          <a:xfrm flipH="1">
            <a:off x="2906713" y="3064247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3" name="Oval 42"/>
          <p:cNvSpPr>
            <a:spLocks noChangeArrowheads="1"/>
          </p:cNvSpPr>
          <p:nvPr/>
        </p:nvSpPr>
        <p:spPr bwMode="auto">
          <a:xfrm flipH="1">
            <a:off x="1387895" y="2189827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4" name="Oval 42"/>
          <p:cNvSpPr>
            <a:spLocks noChangeArrowheads="1"/>
          </p:cNvSpPr>
          <p:nvPr/>
        </p:nvSpPr>
        <p:spPr bwMode="auto">
          <a:xfrm flipH="1">
            <a:off x="2469326" y="3615682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15" name="Oval 42"/>
          <p:cNvSpPr>
            <a:spLocks noChangeArrowheads="1"/>
          </p:cNvSpPr>
          <p:nvPr/>
        </p:nvSpPr>
        <p:spPr bwMode="auto">
          <a:xfrm flipH="1">
            <a:off x="1387895" y="3256627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pic>
        <p:nvPicPr>
          <p:cNvPr id="16" name="Picture 2" descr="I:\2012 SRPS5_PolymerTalk\CarbonNucleu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56" y="2662506"/>
            <a:ext cx="214313" cy="220436"/>
          </a:xfrm>
          <a:prstGeom prst="rect">
            <a:avLst/>
          </a:prstGeom>
          <a:noFill/>
        </p:spPr>
      </p:pic>
      <p:sp>
        <p:nvSpPr>
          <p:cNvPr id="17" name="TextBox 185"/>
          <p:cNvSpPr txBox="1"/>
          <p:nvPr/>
        </p:nvSpPr>
        <p:spPr>
          <a:xfrm>
            <a:off x="1845095" y="2951827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tx2"/>
                </a:solidFill>
              </a:rPr>
              <a:t>1s</a:t>
            </a:r>
            <a:endParaRPr lang="en-US" b="1" i="1" dirty="0">
              <a:solidFill>
                <a:schemeClr val="tx2"/>
              </a:solidFill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 flipH="1">
            <a:off x="1494761" y="2729577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 flipH="1">
            <a:off x="2784649" y="2570827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20" name="TextBox 188"/>
          <p:cNvSpPr txBox="1"/>
          <p:nvPr/>
        </p:nvSpPr>
        <p:spPr>
          <a:xfrm>
            <a:off x="2607095" y="2647027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00B050"/>
                </a:solidFill>
              </a:rPr>
              <a:t>2s</a:t>
            </a:r>
            <a:endParaRPr lang="en-US" b="1" i="1" dirty="0">
              <a:solidFill>
                <a:srgbClr val="00B050"/>
              </a:solidFill>
            </a:endParaRPr>
          </a:p>
        </p:txBody>
      </p:sp>
      <p:sp>
        <p:nvSpPr>
          <p:cNvPr id="21" name="TextBox 189"/>
          <p:cNvSpPr txBox="1"/>
          <p:nvPr/>
        </p:nvSpPr>
        <p:spPr>
          <a:xfrm>
            <a:off x="2670132" y="3101250"/>
            <a:ext cx="372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2p</a:t>
            </a:r>
            <a:endParaRPr lang="en-US" b="1" i="1" dirty="0">
              <a:solidFill>
                <a:srgbClr val="FF0000"/>
              </a:solidFill>
            </a:endParaRPr>
          </a:p>
        </p:txBody>
      </p:sp>
      <p:grpSp>
        <p:nvGrpSpPr>
          <p:cNvPr id="22" name="Group 190"/>
          <p:cNvGrpSpPr/>
          <p:nvPr/>
        </p:nvGrpSpPr>
        <p:grpSpPr>
          <a:xfrm rot="770959">
            <a:off x="1492827" y="1802405"/>
            <a:ext cx="936522" cy="642468"/>
            <a:chOff x="1020033" y="2523752"/>
            <a:chExt cx="968935" cy="722436"/>
          </a:xfrm>
        </p:grpSpPr>
        <p:cxnSp>
          <p:nvCxnSpPr>
            <p:cNvPr id="23" name="AutoShape 45"/>
            <p:cNvCxnSpPr>
              <a:cxnSpLocks noChangeShapeType="1"/>
            </p:cNvCxnSpPr>
            <p:nvPr/>
          </p:nvCxnSpPr>
          <p:spPr bwMode="auto">
            <a:xfrm rot="2370030">
              <a:off x="1492730" y="2888732"/>
              <a:ext cx="165100" cy="7620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4" name="AutoShape 46"/>
            <p:cNvCxnSpPr>
              <a:cxnSpLocks noChangeShapeType="1"/>
            </p:cNvCxnSpPr>
            <p:nvPr/>
          </p:nvCxnSpPr>
          <p:spPr bwMode="auto">
            <a:xfrm rot="13170030" flipH="1">
              <a:off x="1625044" y="2980046"/>
              <a:ext cx="139700" cy="8255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5" name="AutoShape 47"/>
            <p:cNvCxnSpPr>
              <a:cxnSpLocks noChangeShapeType="1"/>
            </p:cNvCxnSpPr>
            <p:nvPr/>
          </p:nvCxnSpPr>
          <p:spPr bwMode="auto">
            <a:xfrm rot="2370030">
              <a:off x="1263301" y="2707831"/>
              <a:ext cx="165100" cy="7620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6" name="AutoShape 48"/>
            <p:cNvCxnSpPr>
              <a:cxnSpLocks noChangeShapeType="1"/>
            </p:cNvCxnSpPr>
            <p:nvPr/>
          </p:nvCxnSpPr>
          <p:spPr bwMode="auto">
            <a:xfrm rot="13170030" flipH="1">
              <a:off x="1395615" y="2799146"/>
              <a:ext cx="139700" cy="8255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7" name="AutoShape 49"/>
            <p:cNvCxnSpPr>
              <a:cxnSpLocks noChangeShapeType="1"/>
            </p:cNvCxnSpPr>
            <p:nvPr/>
          </p:nvCxnSpPr>
          <p:spPr bwMode="auto">
            <a:xfrm rot="2370030">
              <a:off x="1020033" y="2523752"/>
              <a:ext cx="165100" cy="7620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8" name="AutoShape 50"/>
            <p:cNvCxnSpPr>
              <a:cxnSpLocks noChangeShapeType="1"/>
            </p:cNvCxnSpPr>
            <p:nvPr/>
          </p:nvCxnSpPr>
          <p:spPr bwMode="auto">
            <a:xfrm rot="13170030" flipH="1">
              <a:off x="1152347" y="2615066"/>
              <a:ext cx="139700" cy="8255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cxnSp>
          <p:nvCxnSpPr>
            <p:cNvPr id="29" name="AutoShape 51"/>
            <p:cNvCxnSpPr>
              <a:cxnSpLocks noChangeShapeType="1"/>
            </p:cNvCxnSpPr>
            <p:nvPr/>
          </p:nvCxnSpPr>
          <p:spPr bwMode="auto">
            <a:xfrm rot="2370030">
              <a:off x="1731958" y="3077711"/>
              <a:ext cx="165100" cy="76200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7030A0"/>
              </a:solidFill>
              <a:round/>
            </a:ln>
            <a:effectLst/>
          </p:spPr>
        </p:cxnSp>
        <p:sp>
          <p:nvSpPr>
            <p:cNvPr id="30" name="Line 52"/>
            <p:cNvSpPr>
              <a:spLocks noChangeShapeType="1"/>
            </p:cNvSpPr>
            <p:nvPr/>
          </p:nvSpPr>
          <p:spPr bwMode="auto">
            <a:xfrm rot="7770030" flipH="1" flipV="1">
              <a:off x="1912768" y="3169988"/>
              <a:ext cx="0" cy="152400"/>
            </a:xfrm>
            <a:prstGeom prst="line">
              <a:avLst/>
            </a:prstGeom>
            <a:noFill/>
            <a:ln w="31750">
              <a:solidFill>
                <a:srgbClr val="7030A0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Line 54"/>
          <p:cNvSpPr>
            <a:spLocks noChangeShapeType="1"/>
          </p:cNvSpPr>
          <p:nvPr/>
        </p:nvSpPr>
        <p:spPr bwMode="auto">
          <a:xfrm flipV="1">
            <a:off x="2430249" y="2203326"/>
            <a:ext cx="382954" cy="349965"/>
          </a:xfrm>
          <a:prstGeom prst="line">
            <a:avLst/>
          </a:prstGeom>
          <a:noFill/>
          <a:ln w="31750">
            <a:solidFill>
              <a:srgbClr val="0070C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Oval 53"/>
          <p:cNvSpPr>
            <a:spLocks noChangeArrowheads="1"/>
          </p:cNvSpPr>
          <p:nvPr/>
        </p:nvSpPr>
        <p:spPr bwMode="auto">
          <a:xfrm flipH="1">
            <a:off x="2073695" y="1931966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42"/>
          <p:cNvSpPr>
            <a:spLocks noChangeArrowheads="1"/>
          </p:cNvSpPr>
          <p:nvPr/>
        </p:nvSpPr>
        <p:spPr bwMode="auto">
          <a:xfrm flipH="1">
            <a:off x="2316926" y="2518473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4">
                <a:lumMod val="75000"/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34" name="Text Box 56"/>
          <p:cNvSpPr txBox="1">
            <a:spLocks noChangeArrowheads="1"/>
          </p:cNvSpPr>
          <p:nvPr/>
        </p:nvSpPr>
        <p:spPr bwMode="auto">
          <a:xfrm>
            <a:off x="236022" y="1374816"/>
            <a:ext cx="1525035" cy="5847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09" tIns="45705" rIns="91409" bIns="45705">
            <a:spAutoFit/>
          </a:bodyPr>
          <a:lstStyle/>
          <a:p>
            <a:r>
              <a:rPr lang="en-US" sz="1600" i="1" u="sng" dirty="0">
                <a:solidFill>
                  <a:srgbClr val="7030A0"/>
                </a:solidFill>
              </a:rPr>
              <a:t>Incidence</a:t>
            </a:r>
            <a:r>
              <a:rPr lang="en-US" sz="1600" i="1" dirty="0">
                <a:solidFill>
                  <a:srgbClr val="7030A0"/>
                </a:solidFill>
              </a:rPr>
              <a:t>:</a:t>
            </a:r>
          </a:p>
          <a:p>
            <a:r>
              <a:rPr lang="en-US" sz="1600" i="1" dirty="0">
                <a:solidFill>
                  <a:srgbClr val="7030A0"/>
                </a:solidFill>
                <a:cs typeface="Arial" panose="020B0604020202020204" pitchFamily="34" charset="0"/>
              </a:rPr>
              <a:t>Tunable photon</a:t>
            </a:r>
          </a:p>
        </p:txBody>
      </p:sp>
      <p:sp>
        <p:nvSpPr>
          <p:cNvPr id="35" name="Oval 53"/>
          <p:cNvSpPr>
            <a:spLocks noChangeArrowheads="1"/>
          </p:cNvSpPr>
          <p:nvPr/>
        </p:nvSpPr>
        <p:spPr bwMode="auto">
          <a:xfrm flipH="1">
            <a:off x="4998485" y="1938191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6" name="Straight Arrow Connector 204"/>
          <p:cNvCxnSpPr/>
          <p:nvPr/>
        </p:nvCxnSpPr>
        <p:spPr>
          <a:xfrm flipV="1">
            <a:off x="5076833" y="1801960"/>
            <a:ext cx="627529" cy="212443"/>
          </a:xfrm>
          <a:prstGeom prst="straightConnector1">
            <a:avLst/>
          </a:prstGeom>
          <a:ln w="254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2"/>
          <p:cNvSpPr>
            <a:spLocks noChangeArrowheads="1"/>
          </p:cNvSpPr>
          <p:nvPr/>
        </p:nvSpPr>
        <p:spPr bwMode="auto">
          <a:xfrm flipH="1">
            <a:off x="4260508" y="1923402"/>
            <a:ext cx="1824854" cy="1824854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 flipH="1">
            <a:off x="4340654" y="2005952"/>
            <a:ext cx="1676400" cy="1676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 flipH="1">
            <a:off x="4524804" y="2196452"/>
            <a:ext cx="1295400" cy="1295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 flipH="1">
            <a:off x="4870108" y="2533002"/>
            <a:ext cx="571500" cy="5715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1" name="Oval 36"/>
          <p:cNvSpPr>
            <a:spLocks noChangeArrowheads="1"/>
          </p:cNvSpPr>
          <p:nvPr/>
        </p:nvSpPr>
        <p:spPr bwMode="auto">
          <a:xfrm flipH="1">
            <a:off x="4886754" y="2952102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 flipH="1">
            <a:off x="5856762" y="2228202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 flipH="1">
            <a:off x="5856762" y="3092172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 flipH="1">
            <a:off x="4260508" y="2380602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5" name="Oval 42"/>
          <p:cNvSpPr>
            <a:spLocks noChangeArrowheads="1"/>
          </p:cNvSpPr>
          <p:nvPr/>
        </p:nvSpPr>
        <p:spPr bwMode="auto">
          <a:xfrm flipH="1">
            <a:off x="5468849" y="3606152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6" name="Oval 42"/>
          <p:cNvSpPr>
            <a:spLocks noChangeArrowheads="1"/>
          </p:cNvSpPr>
          <p:nvPr/>
        </p:nvSpPr>
        <p:spPr bwMode="auto">
          <a:xfrm flipH="1">
            <a:off x="5247162" y="2533002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4">
                <a:lumMod val="75000"/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7" name="Oval 42"/>
          <p:cNvSpPr>
            <a:spLocks noChangeArrowheads="1"/>
          </p:cNvSpPr>
          <p:nvPr/>
        </p:nvSpPr>
        <p:spPr bwMode="auto">
          <a:xfrm flipH="1">
            <a:off x="4336708" y="3218802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48" name="TextBox 216"/>
          <p:cNvSpPr txBox="1"/>
          <p:nvPr/>
        </p:nvSpPr>
        <p:spPr>
          <a:xfrm>
            <a:off x="4793908" y="2990202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tx2"/>
                </a:solidFill>
              </a:rPr>
              <a:t>1s</a:t>
            </a:r>
            <a:endParaRPr lang="en-US" b="1" i="1" dirty="0">
              <a:solidFill>
                <a:schemeClr val="tx2"/>
              </a:solidFill>
            </a:endParaRPr>
          </a:p>
        </p:txBody>
      </p:sp>
      <p:sp>
        <p:nvSpPr>
          <p:cNvPr id="49" name="Oval 15"/>
          <p:cNvSpPr>
            <a:spLocks noChangeArrowheads="1"/>
          </p:cNvSpPr>
          <p:nvPr/>
        </p:nvSpPr>
        <p:spPr bwMode="auto">
          <a:xfrm flipH="1">
            <a:off x="4443574" y="2767952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50" name="Oval 15"/>
          <p:cNvSpPr>
            <a:spLocks noChangeArrowheads="1"/>
          </p:cNvSpPr>
          <p:nvPr/>
        </p:nvSpPr>
        <p:spPr bwMode="auto">
          <a:xfrm flipH="1">
            <a:off x="5733462" y="2609202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51" name="TextBox 219"/>
          <p:cNvSpPr txBox="1"/>
          <p:nvPr/>
        </p:nvSpPr>
        <p:spPr>
          <a:xfrm>
            <a:off x="5555908" y="2685402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00B050"/>
                </a:solidFill>
              </a:rPr>
              <a:t>2s</a:t>
            </a:r>
            <a:endParaRPr lang="en-US" b="1" i="1" dirty="0">
              <a:solidFill>
                <a:srgbClr val="00B050"/>
              </a:solidFill>
            </a:endParaRPr>
          </a:p>
        </p:txBody>
      </p:sp>
      <p:sp>
        <p:nvSpPr>
          <p:cNvPr id="52" name="TextBox 220"/>
          <p:cNvSpPr txBox="1"/>
          <p:nvPr/>
        </p:nvSpPr>
        <p:spPr>
          <a:xfrm>
            <a:off x="5560744" y="3139625"/>
            <a:ext cx="372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2p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 flipH="1">
            <a:off x="4999255" y="1936745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 flipH="1">
            <a:off x="5399562" y="2350268"/>
            <a:ext cx="457200" cy="182734"/>
          </a:xfrm>
          <a:prstGeom prst="line">
            <a:avLst/>
          </a:prstGeom>
          <a:noFill/>
          <a:ln w="50800">
            <a:solidFill>
              <a:srgbClr val="0070C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 flipH="1" flipV="1">
            <a:off x="5441608" y="2651670"/>
            <a:ext cx="288385" cy="14157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 flipH="1" flipV="1">
            <a:off x="5399562" y="2685402"/>
            <a:ext cx="457200" cy="417220"/>
          </a:xfrm>
          <a:prstGeom prst="line">
            <a:avLst/>
          </a:prstGeom>
          <a:noFill/>
          <a:ln w="31750">
            <a:solidFill>
              <a:srgbClr val="FF000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ghtning Bolt 225"/>
          <p:cNvSpPr/>
          <p:nvPr/>
        </p:nvSpPr>
        <p:spPr>
          <a:xfrm rot="8859831">
            <a:off x="5295752" y="1971849"/>
            <a:ext cx="245596" cy="776567"/>
          </a:xfrm>
          <a:prstGeom prst="lightningBolt">
            <a:avLst/>
          </a:prstGeom>
          <a:gradFill flip="none" rotWithShape="1">
            <a:gsLst>
              <a:gs pos="0">
                <a:srgbClr val="4C216D"/>
              </a:gs>
              <a:gs pos="100000">
                <a:schemeClr val="bg1">
                  <a:alpha val="50000"/>
                </a:schemeClr>
              </a:gs>
              <a:gs pos="84000">
                <a:schemeClr val="bg1">
                  <a:alpha val="7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Box 56"/>
          <p:cNvSpPr txBox="1">
            <a:spLocks noChangeArrowheads="1"/>
          </p:cNvSpPr>
          <p:nvPr/>
        </p:nvSpPr>
        <p:spPr bwMode="auto">
          <a:xfrm>
            <a:off x="3754819" y="1374816"/>
            <a:ext cx="1589732" cy="5847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09" tIns="45705" rIns="91409" bIns="45705">
            <a:spAutoFit/>
          </a:bodyPr>
          <a:lstStyle/>
          <a:p>
            <a:r>
              <a:rPr lang="en-US" sz="1600" i="1" u="sng" dirty="0">
                <a:solidFill>
                  <a:srgbClr val="0070C0"/>
                </a:solidFill>
              </a:rPr>
              <a:t>Detection:</a:t>
            </a:r>
          </a:p>
          <a:p>
            <a:r>
              <a:rPr lang="en-US" sz="1600" i="1" dirty="0">
                <a:solidFill>
                  <a:srgbClr val="0070C0"/>
                </a:solidFill>
                <a:cs typeface="Arial" panose="020B0604020202020204" pitchFamily="34" charset="0"/>
              </a:rPr>
              <a:t>Emitted electron</a:t>
            </a:r>
          </a:p>
        </p:txBody>
      </p:sp>
      <p:pic>
        <p:nvPicPr>
          <p:cNvPr id="59" name="Picture 2" descr="I:\2012 SRPS5_PolymerTalk\CarbonNucleu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871" y="2708196"/>
            <a:ext cx="214313" cy="220436"/>
          </a:xfrm>
          <a:prstGeom prst="rect">
            <a:avLst/>
          </a:prstGeom>
          <a:noFill/>
        </p:spPr>
      </p:pic>
      <p:sp>
        <p:nvSpPr>
          <p:cNvPr id="60" name="Oval 53"/>
          <p:cNvSpPr>
            <a:spLocks noChangeArrowheads="1"/>
          </p:cNvSpPr>
          <p:nvPr/>
        </p:nvSpPr>
        <p:spPr bwMode="auto">
          <a:xfrm flipH="1">
            <a:off x="4999023" y="1937371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" name="Picture 2" descr="File:Detector eye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53531" flipH="1">
            <a:off x="5771191" y="1507521"/>
            <a:ext cx="296906" cy="308237"/>
          </a:xfrm>
          <a:prstGeom prst="rect">
            <a:avLst/>
          </a:prstGeom>
          <a:noFill/>
        </p:spPr>
      </p:pic>
      <p:sp>
        <p:nvSpPr>
          <p:cNvPr id="62" name="Oval 32"/>
          <p:cNvSpPr>
            <a:spLocks noChangeArrowheads="1"/>
          </p:cNvSpPr>
          <p:nvPr/>
        </p:nvSpPr>
        <p:spPr bwMode="auto">
          <a:xfrm flipH="1">
            <a:off x="6912484" y="1930695"/>
            <a:ext cx="1824854" cy="1824854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3" name="Oval 32"/>
          <p:cNvSpPr>
            <a:spLocks noChangeArrowheads="1"/>
          </p:cNvSpPr>
          <p:nvPr/>
        </p:nvSpPr>
        <p:spPr bwMode="auto">
          <a:xfrm flipH="1">
            <a:off x="6992630" y="2013245"/>
            <a:ext cx="1676400" cy="1676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4" name="Oval 33"/>
          <p:cNvSpPr>
            <a:spLocks noChangeArrowheads="1"/>
          </p:cNvSpPr>
          <p:nvPr/>
        </p:nvSpPr>
        <p:spPr bwMode="auto">
          <a:xfrm flipH="1">
            <a:off x="7176780" y="2203745"/>
            <a:ext cx="1295400" cy="1295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5" name="Oval 34"/>
          <p:cNvSpPr>
            <a:spLocks noChangeArrowheads="1"/>
          </p:cNvSpPr>
          <p:nvPr/>
        </p:nvSpPr>
        <p:spPr bwMode="auto">
          <a:xfrm flipH="1">
            <a:off x="7522084" y="2540295"/>
            <a:ext cx="571500" cy="5715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6" name="Oval 36"/>
          <p:cNvSpPr>
            <a:spLocks noChangeArrowheads="1"/>
          </p:cNvSpPr>
          <p:nvPr/>
        </p:nvSpPr>
        <p:spPr bwMode="auto">
          <a:xfrm flipH="1">
            <a:off x="7538730" y="2959395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7" name="Oval 38"/>
          <p:cNvSpPr>
            <a:spLocks noChangeArrowheads="1"/>
          </p:cNvSpPr>
          <p:nvPr/>
        </p:nvSpPr>
        <p:spPr bwMode="auto">
          <a:xfrm flipH="1">
            <a:off x="8508738" y="2235495"/>
            <a:ext cx="152400" cy="152400"/>
          </a:xfrm>
          <a:prstGeom prst="ellipse">
            <a:avLst/>
          </a:prstGeom>
          <a:solidFill>
            <a:srgbClr val="103DFE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8" name="Oval 42"/>
          <p:cNvSpPr>
            <a:spLocks noChangeArrowheads="1"/>
          </p:cNvSpPr>
          <p:nvPr/>
        </p:nvSpPr>
        <p:spPr bwMode="auto">
          <a:xfrm flipH="1">
            <a:off x="6912484" y="2387895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69" name="Oval 42"/>
          <p:cNvSpPr>
            <a:spLocks noChangeArrowheads="1"/>
          </p:cNvSpPr>
          <p:nvPr/>
        </p:nvSpPr>
        <p:spPr bwMode="auto">
          <a:xfrm flipH="1">
            <a:off x="8120825" y="3613445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70" name="Oval 42"/>
          <p:cNvSpPr>
            <a:spLocks noChangeArrowheads="1"/>
          </p:cNvSpPr>
          <p:nvPr/>
        </p:nvSpPr>
        <p:spPr bwMode="auto">
          <a:xfrm flipH="1">
            <a:off x="7899138" y="2540295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4">
                <a:lumMod val="75000"/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71" name="Oval 42"/>
          <p:cNvSpPr>
            <a:spLocks noChangeArrowheads="1"/>
          </p:cNvSpPr>
          <p:nvPr/>
        </p:nvSpPr>
        <p:spPr bwMode="auto">
          <a:xfrm flipH="1">
            <a:off x="6988684" y="3226095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  <a:round/>
          </a:ln>
          <a:effectLst>
            <a:glow rad="101600">
              <a:schemeClr val="accent3">
                <a:alpha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sp>
        <p:nvSpPr>
          <p:cNvPr id="72" name="TextBox 242"/>
          <p:cNvSpPr txBox="1"/>
          <p:nvPr/>
        </p:nvSpPr>
        <p:spPr>
          <a:xfrm>
            <a:off x="7445884" y="2997495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tx2"/>
                </a:solidFill>
              </a:rPr>
              <a:t>1s</a:t>
            </a:r>
            <a:endParaRPr lang="en-US" b="1" i="1" dirty="0">
              <a:solidFill>
                <a:schemeClr val="tx2"/>
              </a:solidFill>
            </a:endParaRPr>
          </a:p>
        </p:txBody>
      </p:sp>
      <p:sp>
        <p:nvSpPr>
          <p:cNvPr id="73" name="Oval 15"/>
          <p:cNvSpPr>
            <a:spLocks noChangeArrowheads="1"/>
          </p:cNvSpPr>
          <p:nvPr/>
        </p:nvSpPr>
        <p:spPr bwMode="auto">
          <a:xfrm flipH="1">
            <a:off x="7095550" y="2775245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74" name="Oval 15"/>
          <p:cNvSpPr>
            <a:spLocks noChangeArrowheads="1"/>
          </p:cNvSpPr>
          <p:nvPr/>
        </p:nvSpPr>
        <p:spPr bwMode="auto">
          <a:xfrm flipH="1">
            <a:off x="8385438" y="2616495"/>
            <a:ext cx="152400" cy="152400"/>
          </a:xfrm>
          <a:prstGeom prst="ellipse">
            <a:avLst/>
          </a:prstGeom>
          <a:solidFill>
            <a:srgbClr val="02CA36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379" tIns="45689" rIns="91379" bIns="45689" anchor="ctr"/>
          <a:lstStyle/>
          <a:p>
            <a:pPr algn="ctr"/>
            <a:endParaRPr lang="en-US"/>
          </a:p>
        </p:txBody>
      </p:sp>
      <p:sp>
        <p:nvSpPr>
          <p:cNvPr id="75" name="TextBox 245"/>
          <p:cNvSpPr txBox="1"/>
          <p:nvPr/>
        </p:nvSpPr>
        <p:spPr>
          <a:xfrm>
            <a:off x="8207884" y="2692695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00B050"/>
                </a:solidFill>
              </a:rPr>
              <a:t>2s</a:t>
            </a:r>
            <a:endParaRPr lang="en-US" b="1" i="1" dirty="0">
              <a:solidFill>
                <a:srgbClr val="00B050"/>
              </a:solidFill>
            </a:endParaRPr>
          </a:p>
        </p:txBody>
      </p:sp>
      <p:sp>
        <p:nvSpPr>
          <p:cNvPr id="76" name="TextBox 246"/>
          <p:cNvSpPr txBox="1"/>
          <p:nvPr/>
        </p:nvSpPr>
        <p:spPr>
          <a:xfrm>
            <a:off x="8212720" y="3146918"/>
            <a:ext cx="372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2p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77" name="Oval 53"/>
          <p:cNvSpPr>
            <a:spLocks noChangeArrowheads="1"/>
          </p:cNvSpPr>
          <p:nvPr/>
        </p:nvSpPr>
        <p:spPr bwMode="auto">
          <a:xfrm flipH="1">
            <a:off x="7606684" y="1952641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54"/>
          <p:cNvSpPr>
            <a:spLocks noChangeShapeType="1"/>
          </p:cNvSpPr>
          <p:nvPr/>
        </p:nvSpPr>
        <p:spPr bwMode="auto">
          <a:xfrm flipH="1">
            <a:off x="8051538" y="2357561"/>
            <a:ext cx="457200" cy="182734"/>
          </a:xfrm>
          <a:prstGeom prst="line">
            <a:avLst/>
          </a:prstGeom>
          <a:noFill/>
          <a:ln w="50800">
            <a:solidFill>
              <a:srgbClr val="0070C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54"/>
          <p:cNvSpPr>
            <a:spLocks noChangeShapeType="1"/>
          </p:cNvSpPr>
          <p:nvPr/>
        </p:nvSpPr>
        <p:spPr bwMode="auto">
          <a:xfrm flipH="1" flipV="1">
            <a:off x="8093584" y="2658963"/>
            <a:ext cx="288385" cy="14157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54"/>
          <p:cNvSpPr>
            <a:spLocks noChangeShapeType="1"/>
          </p:cNvSpPr>
          <p:nvPr/>
        </p:nvSpPr>
        <p:spPr bwMode="auto">
          <a:xfrm flipH="1" flipV="1">
            <a:off x="8051538" y="2692695"/>
            <a:ext cx="457200" cy="417220"/>
          </a:xfrm>
          <a:prstGeom prst="line">
            <a:avLst/>
          </a:prstGeom>
          <a:noFill/>
          <a:ln w="31750">
            <a:solidFill>
              <a:srgbClr val="FF0000"/>
            </a:solidFill>
            <a:prstDash val="sysDot"/>
            <a:round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Text Box 56"/>
          <p:cNvSpPr txBox="1">
            <a:spLocks noChangeArrowheads="1"/>
          </p:cNvSpPr>
          <p:nvPr/>
        </p:nvSpPr>
        <p:spPr bwMode="auto">
          <a:xfrm>
            <a:off x="6559825" y="1374816"/>
            <a:ext cx="1505799" cy="5847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09" tIns="45705" rIns="91409" bIns="45705">
            <a:spAutoFit/>
          </a:bodyPr>
          <a:lstStyle/>
          <a:p>
            <a:r>
              <a:rPr lang="en-US" sz="1600" i="1" u="sng" dirty="0">
                <a:solidFill>
                  <a:srgbClr val="0070C0"/>
                </a:solidFill>
                <a:cs typeface="Arial" panose="020B0604020202020204" pitchFamily="34" charset="0"/>
              </a:rPr>
              <a:t>Detection:</a:t>
            </a:r>
          </a:p>
          <a:p>
            <a:r>
              <a:rPr lang="en-US" sz="1600" i="1" dirty="0">
                <a:solidFill>
                  <a:srgbClr val="0070C0"/>
                </a:solidFill>
                <a:cs typeface="Arial" panose="020B0604020202020204" pitchFamily="34" charset="0"/>
              </a:rPr>
              <a:t>Emitted photon</a:t>
            </a:r>
          </a:p>
        </p:txBody>
      </p:sp>
      <p:grpSp>
        <p:nvGrpSpPr>
          <p:cNvPr id="82" name="Group 252"/>
          <p:cNvGrpSpPr/>
          <p:nvPr/>
        </p:nvGrpSpPr>
        <p:grpSpPr>
          <a:xfrm>
            <a:off x="8165436" y="1703821"/>
            <a:ext cx="368652" cy="1127705"/>
            <a:chOff x="8017871" y="2492517"/>
            <a:chExt cx="368652" cy="1127705"/>
          </a:xfrm>
        </p:grpSpPr>
        <p:cxnSp>
          <p:nvCxnSpPr>
            <p:cNvPr id="83" name="AutoShape 45"/>
            <p:cNvCxnSpPr>
              <a:cxnSpLocks noChangeShapeType="1"/>
            </p:cNvCxnSpPr>
            <p:nvPr/>
          </p:nvCxnSpPr>
          <p:spPr bwMode="auto">
            <a:xfrm rot="17444595">
              <a:off x="8135187" y="2947514"/>
              <a:ext cx="165100" cy="69879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4" name="AutoShape 46"/>
            <p:cNvCxnSpPr>
              <a:cxnSpLocks noChangeShapeType="1"/>
            </p:cNvCxnSpPr>
            <p:nvPr/>
          </p:nvCxnSpPr>
          <p:spPr bwMode="auto">
            <a:xfrm rot="6644595" flipH="1">
              <a:off x="8191472" y="2803478"/>
              <a:ext cx="139700" cy="75702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5" name="AutoShape 47"/>
            <p:cNvCxnSpPr>
              <a:cxnSpLocks noChangeShapeType="1"/>
            </p:cNvCxnSpPr>
            <p:nvPr/>
          </p:nvCxnSpPr>
          <p:spPr bwMode="auto">
            <a:xfrm rot="17444595">
              <a:off x="8051879" y="3218103"/>
              <a:ext cx="165100" cy="69879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6" name="AutoShape 48"/>
            <p:cNvCxnSpPr>
              <a:cxnSpLocks noChangeShapeType="1"/>
            </p:cNvCxnSpPr>
            <p:nvPr/>
          </p:nvCxnSpPr>
          <p:spPr bwMode="auto">
            <a:xfrm rot="6644595" flipH="1">
              <a:off x="8108165" y="3074066"/>
              <a:ext cx="139700" cy="75702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7" name="AutoShape 49"/>
            <p:cNvCxnSpPr>
              <a:cxnSpLocks noChangeShapeType="1"/>
            </p:cNvCxnSpPr>
            <p:nvPr/>
          </p:nvCxnSpPr>
          <p:spPr bwMode="auto">
            <a:xfrm rot="17444595">
              <a:off x="7970261" y="3502732"/>
              <a:ext cx="165100" cy="69879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8" name="AutoShape 50"/>
            <p:cNvCxnSpPr>
              <a:cxnSpLocks noChangeShapeType="1"/>
            </p:cNvCxnSpPr>
            <p:nvPr/>
          </p:nvCxnSpPr>
          <p:spPr bwMode="auto">
            <a:xfrm rot="6644595" flipH="1">
              <a:off x="8026547" y="3358696"/>
              <a:ext cx="139700" cy="75702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cxnSp>
          <p:nvCxnSpPr>
            <p:cNvPr id="89" name="AutoShape 51"/>
            <p:cNvCxnSpPr>
              <a:cxnSpLocks noChangeShapeType="1"/>
            </p:cNvCxnSpPr>
            <p:nvPr/>
          </p:nvCxnSpPr>
          <p:spPr bwMode="auto">
            <a:xfrm rot="17444595">
              <a:off x="8222359" y="2665265"/>
              <a:ext cx="165100" cy="69879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rgbClr val="CC6600"/>
              </a:solidFill>
              <a:round/>
            </a:ln>
            <a:effectLst/>
          </p:spPr>
        </p:cxnSp>
        <p:sp>
          <p:nvSpPr>
            <p:cNvPr id="90" name="Line 52"/>
            <p:cNvSpPr>
              <a:spLocks noChangeShapeType="1"/>
            </p:cNvSpPr>
            <p:nvPr/>
          </p:nvSpPr>
          <p:spPr bwMode="auto">
            <a:xfrm rot="1244595" flipH="1" flipV="1">
              <a:off x="8386523" y="2492517"/>
              <a:ext cx="0" cy="152400"/>
            </a:xfrm>
            <a:prstGeom prst="line">
              <a:avLst/>
            </a:prstGeom>
            <a:noFill/>
            <a:ln w="31750">
              <a:solidFill>
                <a:srgbClr val="CC6600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" name="Oval 41"/>
          <p:cNvSpPr>
            <a:spLocks noChangeArrowheads="1"/>
          </p:cNvSpPr>
          <p:nvPr/>
        </p:nvSpPr>
        <p:spPr bwMode="auto">
          <a:xfrm flipH="1">
            <a:off x="8508738" y="3073695"/>
            <a:ext cx="152400" cy="152400"/>
          </a:xfrm>
          <a:prstGeom prst="ellipse">
            <a:avLst/>
          </a:prstGeom>
          <a:solidFill>
            <a:srgbClr val="FE1C1C"/>
          </a:solidFill>
          <a:ln w="9525">
            <a:noFill/>
            <a:round/>
          </a:ln>
          <a:effectLst>
            <a:glow rad="127000">
              <a:schemeClr val="accent4">
                <a:lumMod val="75000"/>
              </a:schemeClr>
            </a:glow>
          </a:effectLst>
        </p:spPr>
        <p:txBody>
          <a:bodyPr wrap="none" lIns="91409" tIns="45705" rIns="91409" bIns="45705" anchor="ctr"/>
          <a:lstStyle/>
          <a:p>
            <a:endParaRPr lang="en-US"/>
          </a:p>
        </p:txBody>
      </p:sp>
      <p:pic>
        <p:nvPicPr>
          <p:cNvPr id="92" name="Picture 2" descr="I:\2012 SRPS5_PolymerTalk\CarbonNucleus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58" y="2736840"/>
            <a:ext cx="214313" cy="220436"/>
          </a:xfrm>
          <a:prstGeom prst="rect">
            <a:avLst/>
          </a:prstGeom>
          <a:noFill/>
        </p:spPr>
      </p:pic>
      <p:pic>
        <p:nvPicPr>
          <p:cNvPr id="93" name="Picture 2" descr="File:Detector eye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75614" flipH="1">
            <a:off x="8444273" y="1431579"/>
            <a:ext cx="296906" cy="308237"/>
          </a:xfrm>
          <a:prstGeom prst="rect">
            <a:avLst/>
          </a:prstGeom>
          <a:noFill/>
        </p:spPr>
      </p:pic>
      <p:grpSp>
        <p:nvGrpSpPr>
          <p:cNvPr id="96" name="组合 95"/>
          <p:cNvGrpSpPr/>
          <p:nvPr/>
        </p:nvGrpSpPr>
        <p:grpSpPr>
          <a:xfrm>
            <a:off x="312013" y="4174308"/>
            <a:ext cx="3263858" cy="1996109"/>
            <a:chOff x="2860619" y="4138841"/>
            <a:chExt cx="2286000" cy="1398071"/>
          </a:xfrm>
        </p:grpSpPr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0619" y="4225618"/>
              <a:ext cx="2286000" cy="1311294"/>
            </a:xfrm>
            <a:prstGeom prst="rect">
              <a:avLst/>
            </a:prstGeom>
          </p:spPr>
        </p:pic>
        <p:grpSp>
          <p:nvGrpSpPr>
            <p:cNvPr id="98" name="Group 252"/>
            <p:cNvGrpSpPr/>
            <p:nvPr/>
          </p:nvGrpSpPr>
          <p:grpSpPr>
            <a:xfrm rot="1806032">
              <a:off x="4132238" y="4138841"/>
              <a:ext cx="358857" cy="1007084"/>
              <a:chOff x="8017871" y="2471085"/>
              <a:chExt cx="425803" cy="1149137"/>
            </a:xfrm>
          </p:grpSpPr>
          <p:cxnSp>
            <p:nvCxnSpPr>
              <p:cNvPr id="99" name="AutoShape 45"/>
              <p:cNvCxnSpPr>
                <a:cxnSpLocks noChangeShapeType="1"/>
              </p:cNvCxnSpPr>
              <p:nvPr/>
            </p:nvCxnSpPr>
            <p:spPr bwMode="auto">
              <a:xfrm rot="17444595">
                <a:off x="8170905" y="2933226"/>
                <a:ext cx="165100" cy="69879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0" name="AutoShape 46"/>
              <p:cNvCxnSpPr>
                <a:cxnSpLocks noChangeShapeType="1"/>
              </p:cNvCxnSpPr>
              <p:nvPr/>
            </p:nvCxnSpPr>
            <p:spPr bwMode="auto">
              <a:xfrm rot="6644595" flipH="1">
                <a:off x="8234335" y="2789191"/>
                <a:ext cx="139700" cy="75702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1" name="AutoShape 47"/>
              <p:cNvCxnSpPr>
                <a:cxnSpLocks noChangeShapeType="1"/>
              </p:cNvCxnSpPr>
              <p:nvPr/>
            </p:nvCxnSpPr>
            <p:spPr bwMode="auto">
              <a:xfrm rot="17444595">
                <a:off x="8068548" y="3218103"/>
                <a:ext cx="165100" cy="69879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2" name="AutoShape 48"/>
              <p:cNvCxnSpPr>
                <a:cxnSpLocks noChangeShapeType="1"/>
              </p:cNvCxnSpPr>
              <p:nvPr/>
            </p:nvCxnSpPr>
            <p:spPr bwMode="auto">
              <a:xfrm rot="6644595" flipH="1">
                <a:off x="8131975" y="3074066"/>
                <a:ext cx="139700" cy="75702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3" name="AutoShape 49"/>
              <p:cNvCxnSpPr>
                <a:cxnSpLocks noChangeShapeType="1"/>
              </p:cNvCxnSpPr>
              <p:nvPr/>
            </p:nvCxnSpPr>
            <p:spPr bwMode="auto">
              <a:xfrm rot="17444595">
                <a:off x="7970261" y="3502732"/>
                <a:ext cx="165100" cy="69879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4" name="AutoShape 50"/>
              <p:cNvCxnSpPr>
                <a:cxnSpLocks noChangeShapeType="1"/>
              </p:cNvCxnSpPr>
              <p:nvPr/>
            </p:nvCxnSpPr>
            <p:spPr bwMode="auto">
              <a:xfrm rot="6644595" flipH="1">
                <a:off x="8031310" y="3358696"/>
                <a:ext cx="139700" cy="75702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cxnSp>
            <p:nvCxnSpPr>
              <p:cNvPr id="105" name="AutoShape 51"/>
              <p:cNvCxnSpPr>
                <a:cxnSpLocks noChangeShapeType="1"/>
              </p:cNvCxnSpPr>
              <p:nvPr/>
            </p:nvCxnSpPr>
            <p:spPr bwMode="auto">
              <a:xfrm rot="17444595">
                <a:off x="8272366" y="2648596"/>
                <a:ext cx="165100" cy="69879"/>
              </a:xfrm>
              <a:prstGeom prst="curvedConnector3">
                <a:avLst>
                  <a:gd name="adj1" fmla="val 50000"/>
                </a:avLst>
              </a:prstGeom>
              <a:noFill/>
              <a:ln w="19050">
                <a:solidFill>
                  <a:srgbClr val="C00000"/>
                </a:solidFill>
                <a:round/>
              </a:ln>
              <a:effectLst/>
            </p:spPr>
          </p:cxnSp>
          <p:sp>
            <p:nvSpPr>
              <p:cNvPr id="106" name="Line 52"/>
              <p:cNvSpPr>
                <a:spLocks noChangeShapeType="1"/>
              </p:cNvSpPr>
              <p:nvPr/>
            </p:nvSpPr>
            <p:spPr bwMode="auto">
              <a:xfrm rot="1244595" flipH="1" flipV="1">
                <a:off x="8443674" y="2471085"/>
                <a:ext cx="0" cy="152400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rou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107" name="文本框 42"/>
          <p:cNvSpPr txBox="1"/>
          <p:nvPr/>
        </p:nvSpPr>
        <p:spPr>
          <a:xfrm>
            <a:off x="3708628" y="3945732"/>
            <a:ext cx="4876310" cy="2419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45" indent="-360045" defTabSz="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Electron Yield</a:t>
            </a:r>
            <a:endParaRPr 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defTabSz="457200">
              <a:lnSpc>
                <a:spcPct val="13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Signal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Auger electrons, photoelectrons, and secondary electrons</a:t>
            </a:r>
          </a:p>
          <a:p>
            <a:pPr marL="360045" defTabSz="457200">
              <a:lnSpc>
                <a:spcPct val="130000"/>
              </a:lnSpc>
              <a:spcAft>
                <a:spcPts val="1200"/>
              </a:spcAft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Detection Depth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nm</a:t>
            </a:r>
          </a:p>
          <a:p>
            <a:pPr marL="360045" indent="-360045" defTabSz="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Fluorescence Yield</a:t>
            </a:r>
            <a:endParaRPr 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defTabSz="457200">
              <a:lnSpc>
                <a:spcPct val="13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Signal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Fluorescent Photons</a:t>
            </a:r>
          </a:p>
          <a:p>
            <a:pPr marL="360045" defTabSz="457200">
              <a:lnSpc>
                <a:spcPct val="13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Detection Depth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nm ~ several um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312013" y="4291110"/>
            <a:ext cx="92525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X-rays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408501" y="3991031"/>
            <a:ext cx="11619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photon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7771" y="6275094"/>
            <a:ext cx="73333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Advantage: Element-specific resolution, enabling probing of the local atomic structure and electronic structure of absorbing atoms.</a:t>
            </a:r>
            <a:endParaRPr lang="zh-CN" altLang="en-US" sz="1600" b="1" dirty="0">
              <a:solidFill>
                <a:srgbClr val="0432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0566 -0.070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-354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2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7" presetClass="emph" presetSubtype="0" fill="remove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1.85185E-6 L 0.07708 -0.03403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-171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1" grpId="1" animBg="1"/>
      <p:bldP spid="31" grpId="0" animBg="1"/>
      <p:bldP spid="33" grpId="0" animBg="1"/>
      <p:bldP spid="34" grpId="0"/>
      <p:bldP spid="35" grpId="0" animBg="1"/>
      <p:bldP spid="43" grpId="0" animBg="1"/>
      <p:bldP spid="43" grpId="1" animBg="1"/>
      <p:bldP spid="45" grpId="0" animBg="1"/>
      <p:bldP spid="53" grpId="0" animBg="1"/>
      <p:bldP spid="53" grpId="1" animBg="1"/>
      <p:bldP spid="53" grpId="2" animBg="1"/>
      <p:bldP spid="54" grpId="0" animBg="1"/>
      <p:bldP spid="55" grpId="0" animBg="1"/>
      <p:bldP spid="56" grpId="0" animBg="1"/>
      <p:bldP spid="57" grpId="0" animBg="1"/>
      <p:bldP spid="58" grpId="0"/>
      <p:bldP spid="60" grpId="0" animBg="1"/>
      <p:bldP spid="78" grpId="0" animBg="1"/>
      <p:bldP spid="79" grpId="0" animBg="1"/>
      <p:bldP spid="80" grpId="0" animBg="1"/>
      <p:bldP spid="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399922" y="258072"/>
            <a:ext cx="7395615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Method: </a:t>
            </a:r>
            <a:b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X-ray Magnetic Circular Dichroism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42"/>
          <p:cNvSpPr txBox="1"/>
          <p:nvPr/>
        </p:nvSpPr>
        <p:spPr>
          <a:xfrm>
            <a:off x="4863465" y="1210310"/>
            <a:ext cx="42233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Electron Yield</a:t>
            </a:r>
            <a:endParaRPr 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defTabSz="457200">
              <a:lnSpc>
                <a:spcPct val="1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Signal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Auger electrons, photoelectrons, and secondary electrons</a:t>
            </a:r>
          </a:p>
          <a:p>
            <a:pPr marL="360045" defTabSz="457200">
              <a:lnSpc>
                <a:spcPct val="1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Detection Depth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~ 8 nm</a:t>
            </a:r>
            <a:b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Transimission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Mode</a:t>
            </a:r>
          </a:p>
          <a:p>
            <a:pPr marL="360045" defTabSz="457200">
              <a:lnSpc>
                <a:spcPct val="100000"/>
              </a:lnSpc>
            </a:pP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Luminiscence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yield Mode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729" y="4289009"/>
            <a:ext cx="1779613" cy="2258203"/>
          </a:xfrm>
          <a:prstGeom prst="rect">
            <a:avLst/>
          </a:prstGeom>
        </p:spPr>
      </p:pic>
      <p:graphicFrame>
        <p:nvGraphicFramePr>
          <p:cNvPr id="121" name="对象 120"/>
          <p:cNvGraphicFramePr>
            <a:graphicFrameLocks noChangeAspect="1"/>
          </p:cNvGraphicFramePr>
          <p:nvPr/>
        </p:nvGraphicFramePr>
        <p:xfrm>
          <a:off x="1630184" y="4246852"/>
          <a:ext cx="2452113" cy="2251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Graph" r:id="rId4" imgW="3289300" imgH="3021965" progId="Origin50.Graph">
                  <p:embed/>
                </p:oleObj>
              </mc:Choice>
              <mc:Fallback>
                <p:oleObj name="Graph" r:id="rId4" imgW="3289300" imgH="3021965" progId="Origin50.Grap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184" y="4246852"/>
                        <a:ext cx="2452113" cy="2251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5" name="图片 9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0"/>
          <a:stretch>
            <a:fillRect/>
          </a:stretch>
        </p:blipFill>
        <p:spPr>
          <a:xfrm>
            <a:off x="294601" y="1966904"/>
            <a:ext cx="4620300" cy="2019882"/>
          </a:xfrm>
          <a:prstGeom prst="rect">
            <a:avLst/>
          </a:prstGeom>
        </p:spPr>
      </p:pic>
      <p:sp>
        <p:nvSpPr>
          <p:cNvPr id="123" name="矩形 122"/>
          <p:cNvSpPr/>
          <p:nvPr/>
        </p:nvSpPr>
        <p:spPr>
          <a:xfrm>
            <a:off x="4082296" y="4311960"/>
            <a:ext cx="5004553" cy="181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Advantages: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​1: Quantitative separation of electron spin magnetic moment and orbital magnetic moment​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​2: Element-specific resolution​ (distinctly identifies contributions of different elements to macroscopic magnetism)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432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​3: High surface sensitivity​ (electron yield mode)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272398"/>
            <a:ext cx="494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045" defTabSz="457200">
              <a:lnSpc>
                <a:spcPct val="100000"/>
              </a:lnSpc>
            </a:pPr>
            <a:r>
              <a:rPr lang="en-US" altLang="zh-CN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Spin and orbital moment: XMCD</a:t>
            </a:r>
            <a:r>
              <a:rPr lang="zh-CN" altLang="en-US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theory</a:t>
            </a:r>
          </a:p>
        </p:txBody>
      </p:sp>
      <p:sp>
        <p:nvSpPr>
          <p:cNvPr id="9" name="矩形 8"/>
          <p:cNvSpPr/>
          <p:nvPr/>
        </p:nvSpPr>
        <p:spPr>
          <a:xfrm>
            <a:off x="577572" y="170977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轨道占据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61029" y="170446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自旋磁矩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92684" y="1699152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轨道磁矩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414688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Method: </a:t>
            </a:r>
            <a:b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X-ray Magnetic Linear Dichroism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图片 9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747" y="5450539"/>
            <a:ext cx="939114" cy="5903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942" y="4298090"/>
            <a:ext cx="1236133" cy="2008716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2825" y="4254142"/>
            <a:ext cx="2430669" cy="22335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t="8401"/>
          <a:stretch>
            <a:fillRect/>
          </a:stretch>
        </p:blipFill>
        <p:spPr>
          <a:xfrm>
            <a:off x="347275" y="1568741"/>
            <a:ext cx="4319092" cy="254539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299458" y="4218559"/>
            <a:ext cx="4752643" cy="263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en-US" altLang="zh-CN" sz="1600" b="1" dirty="0">
                <a:effectLst/>
                <a:latin typeface="PingFang SC"/>
              </a:rPr>
              <a:t>Advantages:</a:t>
            </a:r>
            <a:endParaRPr lang="en-US" altLang="zh-CN" sz="1600" b="0" dirty="0">
              <a:effectLst/>
              <a:latin typeface="PingFang SC"/>
            </a:endParaRPr>
          </a:p>
          <a:p>
            <a:pPr algn="l" fontAlgn="base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b="0" i="0" dirty="0">
                <a:effectLst/>
                <a:latin typeface="PingFang SC"/>
              </a:rPr>
              <a:t>​</a:t>
            </a:r>
            <a:r>
              <a:rPr lang="en-US" altLang="zh-CN" sz="1600" b="1" i="0" dirty="0">
                <a:effectLst/>
                <a:latin typeface="PingFang SC"/>
              </a:rPr>
              <a:t>Enables measurement of crystal field effects via X-ray Linear Dichroism (XLD)​</a:t>
            </a:r>
            <a:r>
              <a:rPr lang="en-US" altLang="zh-CN" sz="1600" b="0" i="0" dirty="0">
                <a:effectLst/>
                <a:latin typeface="PingFang SC"/>
              </a:rPr>
              <a:t>​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b="0" i="0" dirty="0">
                <a:effectLst/>
                <a:latin typeface="PingFang SC"/>
              </a:rPr>
              <a:t>​</a:t>
            </a:r>
            <a:r>
              <a:rPr lang="en-US" altLang="zh-CN" sz="1600" b="1" i="0" dirty="0">
                <a:effectLst/>
                <a:latin typeface="PingFang SC"/>
              </a:rPr>
              <a:t>Determines antiferromagnetic spin orientation using XMLD – one of the few direct methods for probing antiferromagnetic information</a:t>
            </a:r>
            <a:r>
              <a:rPr lang="en-US" altLang="zh-CN" sz="1600" b="0" i="0" dirty="0">
                <a:effectLst/>
                <a:latin typeface="PingFang SC"/>
              </a:rPr>
              <a:t>​</a:t>
            </a:r>
          </a:p>
          <a:p>
            <a:pPr algn="l" fontAlgn="base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b="0" i="0" dirty="0">
                <a:effectLst/>
                <a:latin typeface="PingFang SC"/>
              </a:rPr>
              <a:t>​</a:t>
            </a:r>
            <a:r>
              <a:rPr lang="en-US" altLang="zh-CN" sz="1600" b="1" i="0" dirty="0">
                <a:effectLst/>
                <a:latin typeface="PingFang SC"/>
              </a:rPr>
              <a:t>High surface sensitivity (electron yield mode)​</a:t>
            </a:r>
            <a:endParaRPr lang="en-US" altLang="zh-CN" sz="1600" b="0" i="0" dirty="0">
              <a:effectLst/>
              <a:latin typeface="PingFang SC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68068" y="1247755"/>
            <a:ext cx="1651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XMLD</a:t>
            </a:r>
            <a:r>
              <a:rPr lang="zh-CN" altLang="en-US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theory</a:t>
            </a:r>
            <a:endParaRPr lang="zh-CN" altLang="en-US" dirty="0"/>
          </a:p>
        </p:txBody>
      </p:sp>
      <p:sp>
        <p:nvSpPr>
          <p:cNvPr id="10" name="文本框 42">
            <a:extLst>
              <a:ext uri="{FF2B5EF4-FFF2-40B4-BE49-F238E27FC236}">
                <a16:creationId xmlns:a16="http://schemas.microsoft.com/office/drawing/2014/main" id="{4BB5D6E9-7443-4FF0-AE8D-0FC078C7DECF}"/>
              </a:ext>
            </a:extLst>
          </p:cNvPr>
          <p:cNvSpPr txBox="1"/>
          <p:nvPr/>
        </p:nvSpPr>
        <p:spPr>
          <a:xfrm>
            <a:off x="4920615" y="1598608"/>
            <a:ext cx="42233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Electron Yield</a:t>
            </a:r>
            <a:endParaRPr lang="en-US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defTabSz="457200">
              <a:lnSpc>
                <a:spcPct val="1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Signal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Auger electrons, photoelectrons, and secondary electrons</a:t>
            </a:r>
          </a:p>
          <a:p>
            <a:pPr marL="360045" defTabSz="457200">
              <a:lnSpc>
                <a:spcPct val="1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Detection Depth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~ 8 nm</a:t>
            </a:r>
            <a:b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Transimission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Mode</a:t>
            </a:r>
          </a:p>
          <a:p>
            <a:pPr marL="360045" defTabSz="457200">
              <a:lnSpc>
                <a:spcPct val="100000"/>
              </a:lnSpc>
            </a:pP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 indent="-360045" defTabSz="45720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Luminiscence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yield Mode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90BA3AF-5280-44C6-A248-3A7A03A68E50}"/>
              </a:ext>
            </a:extLst>
          </p:cNvPr>
          <p:cNvGrpSpPr/>
          <p:nvPr/>
        </p:nvGrpSpPr>
        <p:grpSpPr>
          <a:xfrm>
            <a:off x="3495676" y="1461943"/>
            <a:ext cx="2152649" cy="923330"/>
            <a:chOff x="4660902" y="905706"/>
            <a:chExt cx="2870198" cy="123110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EF51BA-D30B-483F-97C3-57F9BB1CD662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F51C219-8000-45C6-A91D-E514292FC881}"/>
                </a:ext>
              </a:extLst>
            </p:cNvPr>
            <p:cNvSpPr txBox="1"/>
            <p:nvPr/>
          </p:nvSpPr>
          <p:spPr>
            <a:xfrm>
              <a:off x="4838701" y="1439186"/>
              <a:ext cx="251459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76F49D9-F7F3-43CF-9F3A-1F6252499AF0}"/>
              </a:ext>
            </a:extLst>
          </p:cNvPr>
          <p:cNvSpPr txBox="1"/>
          <p:nvPr/>
        </p:nvSpPr>
        <p:spPr>
          <a:xfrm>
            <a:off x="400461" y="3773102"/>
            <a:ext cx="213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A42137-F533-4E7E-BFCD-F8B4D790E27E}"/>
              </a:ext>
            </a:extLst>
          </p:cNvPr>
          <p:cNvSpPr txBox="1"/>
          <p:nvPr/>
        </p:nvSpPr>
        <p:spPr>
          <a:xfrm>
            <a:off x="4745696" y="3773102"/>
            <a:ext cx="161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Scientific cases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84C5EB-1BC5-4FD9-95FF-11BA4CE14A38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B71D78D-A1C4-4AB9-A582-9A589CA2611A}"/>
              </a:ext>
            </a:extLst>
          </p:cNvPr>
          <p:cNvSpPr txBox="1"/>
          <p:nvPr/>
        </p:nvSpPr>
        <p:spPr>
          <a:xfrm>
            <a:off x="6646284" y="3757975"/>
            <a:ext cx="197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 application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7630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4059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Absorption spectroscopy is an effective tool for probing microscopic structures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64580" y="6521987"/>
            <a:ext cx="91433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Science 2020, 370,  192-197</a:t>
            </a:r>
          </a:p>
        </p:txBody>
      </p:sp>
      <p:sp>
        <p:nvSpPr>
          <p:cNvPr id="6" name="矩形 5"/>
          <p:cNvSpPr/>
          <p:nvPr/>
        </p:nvSpPr>
        <p:spPr>
          <a:xfrm>
            <a:off x="80289" y="4944247"/>
            <a:ext cx="9144000" cy="1577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Soft X-ray absorption spectroscopy probes the C K-edge and P L-edge in battery materials, revealing atomic coordination environments and electronic structures. It elucidates energy storage mechanisms, providing a powerful foundational tool for advancing from material observation science to material control science.      </a:t>
            </a: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91824" y="4244829"/>
            <a:ext cx="276837" cy="243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525086" y="3179429"/>
            <a:ext cx="177568" cy="159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14810" y="3143248"/>
            <a:ext cx="181021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506134" y="1203418"/>
            <a:ext cx="3512256" cy="3774537"/>
            <a:chOff x="2506134" y="1203418"/>
            <a:chExt cx="3512256" cy="3774537"/>
          </a:xfrm>
        </p:grpSpPr>
        <p:grpSp>
          <p:nvGrpSpPr>
            <p:cNvPr id="12" name="组合 11"/>
            <p:cNvGrpSpPr/>
            <p:nvPr/>
          </p:nvGrpSpPr>
          <p:grpSpPr>
            <a:xfrm>
              <a:off x="2506134" y="1203418"/>
              <a:ext cx="3512256" cy="3774537"/>
              <a:chOff x="2506134" y="1203418"/>
              <a:chExt cx="3512256" cy="3774537"/>
            </a:xfrm>
          </p:grpSpPr>
          <p:pic>
            <p:nvPicPr>
              <p:cNvPr id="9" name="图片 5" descr="http://www.nsrl.ustc.edu.cn/_upload/article/images/63/b1/350478bd452b94330c5884914bf9/4f12e143-1d58-4550-bba9-78a67a7ceb9a.jp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6134" y="1203418"/>
                <a:ext cx="3512256" cy="37745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89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514099" y="1208015"/>
                <a:ext cx="200513" cy="191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reflection blurRad="6350" stA="52000" endA="300" endPos="35000" dir="5400000" sy="-100000" algn="bl" rotWithShape="0"/>
              </a:effectLst>
            </p:spPr>
          </p:pic>
        </p:grpSp>
        <p:pic>
          <p:nvPicPr>
            <p:cNvPr id="3789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10406" y="3179428"/>
              <a:ext cx="209724" cy="209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89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9252" y="3138531"/>
              <a:ext cx="206579" cy="206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09020" y="176608"/>
            <a:ext cx="74059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Absorption Spectroscopy Deciphers Coordination Environments and Electronic Structures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46867" y="6510117"/>
            <a:ext cx="91433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Nature Nanotechnol. 2020, 16, 325-330</a:t>
            </a:r>
          </a:p>
        </p:txBody>
      </p:sp>
      <p:sp>
        <p:nvSpPr>
          <p:cNvPr id="6" name="矩形 5"/>
          <p:cNvSpPr/>
          <p:nvPr/>
        </p:nvSpPr>
        <p:spPr>
          <a:xfrm>
            <a:off x="-631" y="4990613"/>
            <a:ext cx="9144000" cy="1193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Soft X-ray absorption spectroscopy probes the N K-edge in energy catalytic materials, resolving atomic coordination environments and electronic structures. Integrated with complementary characterization data, it elucidates catalytic reaction mechanisms.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446867" y="1241115"/>
            <a:ext cx="3962400" cy="3652308"/>
            <a:chOff x="2446867" y="1241115"/>
            <a:chExt cx="3962400" cy="3652308"/>
          </a:xfrm>
        </p:grpSpPr>
        <p:pic>
          <p:nvPicPr>
            <p:cNvPr id="7" name="图片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867" y="1241115"/>
              <a:ext cx="3962400" cy="3652308"/>
            </a:xfrm>
            <a:prstGeom prst="rect">
              <a:avLst/>
            </a:prstGeom>
          </p:spPr>
        </p:pic>
        <p:pic>
          <p:nvPicPr>
            <p:cNvPr id="389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51814" y="3057350"/>
              <a:ext cx="314325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891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70221" y="3023795"/>
              <a:ext cx="314325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891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51815" y="1262106"/>
              <a:ext cx="224274" cy="231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1433296" y="347883"/>
            <a:ext cx="7241972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XMCD Technique Probes Magnetic Properties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" y="5292422"/>
            <a:ext cx="9144000" cy="1193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XMCD plays a pivotal role in 2D magnetic materials research, enabling the detection of: Magnetic strength variation across ferromagnetic layers; Saturation field magnitudes; Easy magnetization axes; Orbital magnetic moments; Spin magnetic moments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5721292" y="6431342"/>
            <a:ext cx="34636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Sci. Adv. 6, eabb5157 (2020)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821285" y="1359018"/>
            <a:ext cx="5527471" cy="3725746"/>
            <a:chOff x="1821285" y="1359018"/>
            <a:chExt cx="5527471" cy="3725746"/>
          </a:xfrm>
        </p:grpSpPr>
        <p:pic>
          <p:nvPicPr>
            <p:cNvPr id="6" name="图片 5"/>
            <p:cNvPicPr/>
            <p:nvPr/>
          </p:nvPicPr>
          <p:blipFill>
            <a:blip r:embed="rId2" cstate="print"/>
            <a:srcRect l="2177" t="8107" r="15039"/>
            <a:stretch>
              <a:fillRect/>
            </a:stretch>
          </p:blipFill>
          <p:spPr>
            <a:xfrm>
              <a:off x="1828800" y="1359018"/>
              <a:ext cx="5519956" cy="3725746"/>
            </a:xfrm>
            <a:prstGeom prst="rect">
              <a:avLst/>
            </a:prstGeom>
          </p:spPr>
        </p:pic>
        <p:pic>
          <p:nvPicPr>
            <p:cNvPr id="3993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1285" y="1516048"/>
              <a:ext cx="221434" cy="237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3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1285" y="3420349"/>
              <a:ext cx="213605" cy="228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4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40074" y="1452344"/>
              <a:ext cx="25717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4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3296" y="3583148"/>
              <a:ext cx="25717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4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4316" y="3549592"/>
              <a:ext cx="25717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4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92705" y="1485900"/>
              <a:ext cx="25717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5063577"/>
            <a:ext cx="9144000" cy="1193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Utilizing interfacial coupling between ferromagnetic (FM) and antiferromagnetic (AFM) layers, the application of a magnetic field rotates the FM layer's magnetic moment, thereby engineering single-domain or spring-type domain wall configurations within the AFM layer</a:t>
            </a: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28856" y="6502832"/>
            <a:ext cx="640889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fr-FR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PRB</a:t>
            </a:r>
            <a:r>
              <a:rPr lang="fr-FR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9</a:t>
            </a:r>
            <a:r>
              <a:rPr lang="en-US" altLang="fr-FR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fr-FR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en-US" altLang="fr-FR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104424</a:t>
            </a:r>
            <a:r>
              <a:rPr lang="fr-FR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(20</a:t>
            </a:r>
            <a:r>
              <a:rPr lang="en-US" altLang="fr-FR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fr-FR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); Phys. </a:t>
            </a:r>
            <a:r>
              <a:rPr lang="fr-FR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Rev</a:t>
            </a:r>
            <a:r>
              <a:rPr lang="fr-FR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Mater. 3,114415 (2019)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1356990" y="256299"/>
            <a:ext cx="7451759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XMLD Technique Probes Antiferromagnetic Spin Orientation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21"/>
          <p:cNvGrpSpPr/>
          <p:nvPr/>
        </p:nvGrpSpPr>
        <p:grpSpPr>
          <a:xfrm>
            <a:off x="1143093" y="1557020"/>
            <a:ext cx="6856750" cy="3169363"/>
            <a:chOff x="2891" y="2501"/>
            <a:chExt cx="10475" cy="444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74" y="2501"/>
              <a:ext cx="3681" cy="243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4" y="4990"/>
              <a:ext cx="2583" cy="191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/>
            <a:srcRect t="-2624"/>
            <a:stretch>
              <a:fillRect/>
            </a:stretch>
          </p:blipFill>
          <p:spPr>
            <a:xfrm>
              <a:off x="10715" y="5008"/>
              <a:ext cx="2651" cy="187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1" y="4946"/>
              <a:ext cx="4834" cy="2001"/>
            </a:xfrm>
            <a:prstGeom prst="rect">
              <a:avLst/>
            </a:prstGeom>
          </p:spPr>
        </p:pic>
        <p:pic>
          <p:nvPicPr>
            <p:cNvPr id="10" name="Picture 5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3" y="3359"/>
              <a:ext cx="2657" cy="113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40" y="2976"/>
              <a:ext cx="2633" cy="1479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8561" y="5173"/>
              <a:ext cx="340" cy="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282" y="5173"/>
              <a:ext cx="340" cy="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3458" y="5060"/>
              <a:ext cx="340" cy="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840" y="5060"/>
              <a:ext cx="340" cy="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5426646"/>
            <a:ext cx="9144000" cy="1205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spc="-3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X-ray Absorption Spectroscopy (XAS) plays a critical role in analyzing element valence states in ferroelectric materials, while X-ray Linear Dichroism (XLD) effectively determines crystal field variations and probes lattice distortions.</a:t>
            </a: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85481" y="6501673"/>
            <a:ext cx="9143369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ACS Appl. Mater. Interfaces 12, 432</a:t>
            </a:r>
            <a:r>
              <a:rPr lang="en-US" altLang="da-DK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57 (2020)</a:t>
            </a:r>
          </a:p>
        </p:txBody>
      </p:sp>
      <p:sp>
        <p:nvSpPr>
          <p:cNvPr id="14" name="标题 1"/>
          <p:cNvSpPr txBox="1"/>
          <p:nvPr/>
        </p:nvSpPr>
        <p:spPr>
          <a:xfrm>
            <a:off x="1433295" y="347883"/>
            <a:ext cx="7522445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Combined XAS and XLD Spectroscopy for Resolving Crystal Field Effects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2240" y="1638300"/>
            <a:ext cx="3605530" cy="3581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2755" y="1710055"/>
            <a:ext cx="2000885" cy="14801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1970" y="3294380"/>
            <a:ext cx="1913255" cy="18865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1433295" y="347883"/>
            <a:ext cx="7710705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Combined XAS, XMCD, and XLD Techniques for Superlattice Characterization</a:t>
            </a:r>
            <a:endParaRPr lang="zh-CN" altLang="en-US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184" y="5285881"/>
            <a:ext cx="9144000" cy="1193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combined application of XAS, XMCD, and XLD techniques provides comprehensive characterization of superlattice samples, resolving:  Elemental valence states and charge transfer; Magnetic strength and ferromagnetic-antiferromagnetic phase transitions; Crystal field distortions .</a:t>
            </a: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88184" y="6502933"/>
            <a:ext cx="52187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Q. Jin et al., PRL 128, 017202 (2022)</a:t>
            </a:r>
            <a:endParaRPr lang="de-DE" altLang="zh-CN" sz="1600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4759" y="1461136"/>
            <a:ext cx="2030047" cy="38239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rcRect l="1684" r="3393"/>
          <a:stretch>
            <a:fillRect/>
          </a:stretch>
        </p:blipFill>
        <p:spPr>
          <a:xfrm>
            <a:off x="1761688" y="3557905"/>
            <a:ext cx="3053593" cy="173736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773922" y="1471930"/>
            <a:ext cx="3032970" cy="2152114"/>
            <a:chOff x="1790700" y="1471930"/>
            <a:chExt cx="2981325" cy="208597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0700" y="1471930"/>
              <a:ext cx="2981325" cy="2085975"/>
            </a:xfrm>
            <a:prstGeom prst="rect">
              <a:avLst/>
            </a:prstGeom>
          </p:spPr>
        </p:pic>
        <p:pic>
          <p:nvPicPr>
            <p:cNvPr id="4198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1574" y="1509014"/>
              <a:ext cx="342900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88" y="2701442"/>
            <a:ext cx="858852" cy="9167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6" y="2701442"/>
            <a:ext cx="858852" cy="9167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01" y="2701442"/>
            <a:ext cx="858852" cy="91671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12" y="2701442"/>
            <a:ext cx="858852" cy="916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33538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2832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2126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1420" y="2915826"/>
            <a:ext cx="58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90BA3AF-5280-44C6-A248-3A7A03A68E50}"/>
              </a:ext>
            </a:extLst>
          </p:cNvPr>
          <p:cNvGrpSpPr/>
          <p:nvPr/>
        </p:nvGrpSpPr>
        <p:grpSpPr>
          <a:xfrm>
            <a:off x="3495676" y="1461943"/>
            <a:ext cx="2152649" cy="923330"/>
            <a:chOff x="4660902" y="905706"/>
            <a:chExt cx="2870198" cy="123110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EF51BA-D30B-483F-97C3-57F9BB1CD662}"/>
                </a:ext>
              </a:extLst>
            </p:cNvPr>
            <p:cNvSpPr txBox="1"/>
            <p:nvPr/>
          </p:nvSpPr>
          <p:spPr>
            <a:xfrm>
              <a:off x="4660902" y="905706"/>
              <a:ext cx="2870198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F51C219-8000-45C6-A91D-E514292FC881}"/>
                </a:ext>
              </a:extLst>
            </p:cNvPr>
            <p:cNvSpPr txBox="1"/>
            <p:nvPr/>
          </p:nvSpPr>
          <p:spPr>
            <a:xfrm>
              <a:off x="4838701" y="1439186"/>
              <a:ext cx="251459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CATALOG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76F49D9-F7F3-43CF-9F3A-1F6252499AF0}"/>
              </a:ext>
            </a:extLst>
          </p:cNvPr>
          <p:cNvSpPr txBox="1"/>
          <p:nvPr/>
        </p:nvSpPr>
        <p:spPr>
          <a:xfrm>
            <a:off x="400461" y="3773102"/>
            <a:ext cx="213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A42137-F533-4E7E-BFCD-F8B4D790E27E}"/>
              </a:ext>
            </a:extLst>
          </p:cNvPr>
          <p:cNvSpPr txBox="1"/>
          <p:nvPr/>
        </p:nvSpPr>
        <p:spPr>
          <a:xfrm>
            <a:off x="4745696" y="3773102"/>
            <a:ext cx="1613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Scientific cases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84C5EB-1BC5-4FD9-95FF-11BA4CE14A38}"/>
              </a:ext>
            </a:extLst>
          </p:cNvPr>
          <p:cNvSpPr txBox="1"/>
          <p:nvPr/>
        </p:nvSpPr>
        <p:spPr>
          <a:xfrm>
            <a:off x="2769815" y="3773102"/>
            <a:ext cx="161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Methods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B71D78D-A1C4-4AB9-A582-9A589CA2611A}"/>
              </a:ext>
            </a:extLst>
          </p:cNvPr>
          <p:cNvSpPr txBox="1"/>
          <p:nvPr/>
        </p:nvSpPr>
        <p:spPr>
          <a:xfrm>
            <a:off x="6646284" y="3757975"/>
            <a:ext cx="197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Beamtime application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3549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04883" y="1596376"/>
            <a:ext cx="8092016" cy="497416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Registration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@ https</a:t>
            </a:r>
            <a:r>
              <a:rPr lang="zh-CN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//lssf.cas.cn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Proposal Submission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Proposal Review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Beamtime Application &amp; Usage, 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Detailed procedures: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http://www.nsrl.ustc.edu.cn/2016/0425/c10980a124134/page.htm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1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spcAft>
                <a:spcPts val="600"/>
              </a:spcAft>
              <a:buNone/>
            </a:pP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en-US" altLang="zh-CN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Follow updates via</a:t>
            </a:r>
            <a:r>
              <a:rPr lang="zh-CN" altLang="en-US" sz="1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 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70000"/>
              </a:lnSpc>
              <a:spcAft>
                <a:spcPts val="600"/>
              </a:spcAft>
              <a:buFont typeface="+mj-ea"/>
              <a:buAutoNum type="ea1JpnChsDbPeriod"/>
            </a:pPr>
            <a:endParaRPr lang="zh-CN" altLang="en-US" sz="1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99" y="5064013"/>
            <a:ext cx="1329680" cy="1329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1"/>
          <p:cNvSpPr txBox="1"/>
          <p:nvPr/>
        </p:nvSpPr>
        <p:spPr>
          <a:xfrm>
            <a:off x="1270450" y="347883"/>
            <a:ext cx="7213150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User Guide for NSRL (Hefei Light Source) Facility Access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Contact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1593" y="3915953"/>
            <a:ext cx="2515708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Yan </a:t>
            </a:r>
            <a:r>
              <a:rPr lang="en-US" altLang="zh-CN" sz="16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Wensheng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0551-63602131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ywsh2000@ustc.edu.cn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12112" y="3915953"/>
            <a:ext cx="2867659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Zhang </a:t>
            </a:r>
            <a:r>
              <a:rPr lang="en-US" altLang="zh-CN" sz="16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Wenhua</a:t>
            </a:r>
            <a:endParaRPr lang="en-US" altLang="zh-CN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0551-63601992 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zhangwh@ustc.edu.cn</a:t>
            </a: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C:\Users\admin\AppData\Local\Temp\WeChat Files\e2bf6641c2a1250203c7898aff3187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43" y="1809948"/>
            <a:ext cx="1417550" cy="186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 descr="F:\MCD线站\微信图片_202010231829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05" y="1900526"/>
            <a:ext cx="1515995" cy="16628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FB34BED-B1C1-4482-B2D2-8E241B78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049" name="图片 25">
            <a:extLst>
              <a:ext uri="{FF2B5EF4-FFF2-40B4-BE49-F238E27FC236}">
                <a16:creationId xmlns:a16="http://schemas.microsoft.com/office/drawing/2014/main" id="{27FDEFF4-1C1D-4FE3-B029-5A7ADF28C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0" y="1869094"/>
            <a:ext cx="1353847" cy="174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B842904-9112-4427-A5F2-E735484FE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6701" y="4043232"/>
            <a:ext cx="3262343" cy="93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66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466725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Chen Kai</a:t>
            </a:r>
          </a:p>
          <a:p>
            <a:pPr marL="0" marR="0" lvl="0" indent="466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18214752842</a:t>
            </a:r>
          </a:p>
          <a:p>
            <a:pPr marL="0" marR="0" lvl="0" indent="466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kaichen2021@ustc.edu.cn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Contact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67506" y="3915953"/>
            <a:ext cx="2515708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Wang Chao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0551-63602060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chaowng@ustc.edu.cn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93707" y="3915953"/>
            <a:ext cx="2867659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Chen </a:t>
            </a:r>
            <a:r>
              <a:rPr lang="en-US" altLang="zh-CN" sz="16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Shuangming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0551-63607731  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csmp@ustc.edu.cn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67823" y="3915953"/>
            <a:ext cx="2412000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 </a:t>
            </a:r>
            <a:r>
              <a:rPr lang="en-US" altLang="zh-CN" sz="1600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Fengchun</a:t>
            </a:r>
            <a:endParaRPr lang="zh-CN" altLang="en-US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0551-63602060 fchu@ustc.edu.cn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F:\MCD线站\3fa52432a1c844978cb0dae12d30de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62" y="1858741"/>
            <a:ext cx="1430098" cy="1666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 descr="F:\图片\陈双明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173" y="1904212"/>
            <a:ext cx="1382184" cy="1630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 descr="C:\Users\admin\AppData\Local\Temp\WeChat Files\f877db5e6f5bd43d17b6596e816b4fb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110" y="1986894"/>
            <a:ext cx="1348499" cy="15010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5E7C0B6-576D-4C1A-A934-BF31FEC1BB8B}"/>
              </a:ext>
            </a:extLst>
          </p:cNvPr>
          <p:cNvSpPr/>
          <p:nvPr/>
        </p:nvSpPr>
        <p:spPr>
          <a:xfrm>
            <a:off x="95495" y="3916397"/>
            <a:ext cx="2412000" cy="9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 Qian</a:t>
            </a:r>
            <a:endParaRPr lang="en-US" altLang="zh-CN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0551-63607465 liqian89@ustc.edu.cn</a:t>
            </a:r>
            <a:endParaRPr lang="en-US" altLang="zh-CN" sz="16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C:\Users\admin\Desktop\微信图片_20210520152052.jpg">
            <a:extLst>
              <a:ext uri="{FF2B5EF4-FFF2-40B4-BE49-F238E27FC236}">
                <a16:creationId xmlns:a16="http://schemas.microsoft.com/office/drawing/2014/main" id="{1406EEE4-FAD4-4224-9AAE-0B78F9D0505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65" y="1938384"/>
            <a:ext cx="1254231" cy="160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662517" y="1563687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红外谱学和显微成像光束线站：</a:t>
            </a:r>
            <a:endParaRPr lang="en-US" altLang="zh-CN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联系人：戚泽明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zmqi@ustc.edu.cn</a:t>
            </a:r>
            <a:endParaRPr lang="zh-CN" altLang="en-US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4786609" y="1563688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原子分子物理光束线站</a:t>
            </a:r>
          </a:p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联系人：王占东</a:t>
            </a:r>
          </a:p>
          <a:p>
            <a:pPr>
              <a:lnSpc>
                <a:spcPts val="16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zhdwang@ustc.edu.cn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662517" y="2324765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燃烧光束线站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联系人：杨玖重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jzyang@ustc.edu.cn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4786609" y="2324766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光电子能谱光束线站</a:t>
            </a:r>
          </a:p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联系人：潘海斌</a:t>
            </a:r>
          </a:p>
          <a:p>
            <a:pPr>
              <a:lnSpc>
                <a:spcPts val="16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hbpan@ustc.edu.cn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662517" y="3102074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质谱光束线站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联系人：潘    洋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panyang@ustc.edu.cn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4786609" y="3102075"/>
            <a:ext cx="3600400" cy="70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催化与表面科学光束线站</a:t>
            </a:r>
          </a:p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联系人：朱俊发</a:t>
            </a:r>
          </a:p>
          <a:p>
            <a:pPr>
              <a:lnSpc>
                <a:spcPts val="16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jfzhu@ustc.edu.cn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662517" y="3879383"/>
            <a:ext cx="3600400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软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射线成像光束线站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联系人：刘    刚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liugang@ustc.edu.cn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4794818" y="3879384"/>
            <a:ext cx="3600400" cy="70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软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射线磁性圆二色（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XMCD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）光束线站</a:t>
            </a:r>
          </a:p>
          <a:p>
            <a:pPr>
              <a:lnSpc>
                <a:spcPts val="1600"/>
              </a:lnSpc>
            </a:pP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联系人：闫文盛</a:t>
            </a:r>
          </a:p>
          <a:p>
            <a:pPr>
              <a:lnSpc>
                <a:spcPts val="1600"/>
              </a:lnSpc>
            </a:pP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zh-CN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ywsh2000@ustc.edu.cn</a:t>
            </a:r>
          </a:p>
        </p:txBody>
      </p:sp>
      <p:sp>
        <p:nvSpPr>
          <p:cNvPr id="20" name="矩形 19"/>
          <p:cNvSpPr/>
          <p:nvPr/>
        </p:nvSpPr>
        <p:spPr>
          <a:xfrm>
            <a:off x="657230" y="4656692"/>
            <a:ext cx="3599783" cy="71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角分辨光电子能谱（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ARPES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）光束线站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联系人：孙    喆          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zsun@ustc.edu.cn</a:t>
            </a:r>
            <a:endParaRPr lang="zh-CN" altLang="en-US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5145" y="4656693"/>
            <a:ext cx="3600073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光谱辐射标准和计量光束线站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联系人：周洪军</a:t>
            </a: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hjzhou@ustc.edu.cn</a:t>
            </a:r>
            <a:endParaRPr lang="zh-CN" altLang="en-US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6613" y="5417662"/>
            <a:ext cx="3600400" cy="6984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用户办联系人： 江   芳</a:t>
            </a:r>
          </a:p>
          <a:p>
            <a:pPr>
              <a:lnSpc>
                <a:spcPts val="1600"/>
              </a:lnSpc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电    话：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0551-63602018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24h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600"/>
              </a:lnSpc>
            </a:pP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E-mail</a:t>
            </a: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jiangf@ustc.edu.cn</a:t>
            </a:r>
            <a:endParaRPr lang="zh-CN" altLang="en-US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TextBox 5"/>
          <p:cNvSpPr txBox="1">
            <a:spLocks noGrp="1"/>
          </p:cNvSpPr>
          <p:nvPr>
            <p:ph idx="1"/>
          </p:nvPr>
        </p:nvSpPr>
        <p:spPr>
          <a:xfrm>
            <a:off x="4786609" y="5417662"/>
            <a:ext cx="3600400" cy="716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保卫室：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0551-63602020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辐射防护紧急联系：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0551-63602026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zh-CN" altLang="en-US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西区专家楼订房电话：</a:t>
            </a:r>
            <a:r>
              <a:rPr lang="en-US" altLang="zh-CN" sz="11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0551-63602880</a:t>
            </a:r>
            <a:endParaRPr lang="zh-CN" altLang="en-US" sz="11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1433296" y="347883"/>
            <a:ext cx="7050304" cy="855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  <a:endParaRPr lang="zh-CN" alt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53504" y="2545702"/>
            <a:ext cx="2489200" cy="1419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25" spc="45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37149" y="3308350"/>
            <a:ext cx="2163233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b="1" dirty="0">
                <a:effectLst/>
                <a:latin typeface="+mn-ea"/>
              </a:rPr>
              <a:t>中国科技大学</a:t>
            </a:r>
            <a:endParaRPr lang="en-US" altLang="zh-CN" sz="1600" b="1" dirty="0">
              <a:effectLst/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zh-CN" altLang="en-US" sz="1600" b="1" dirty="0">
                <a:effectLst/>
                <a:latin typeface="+mn-ea"/>
              </a:rPr>
              <a:t>国家同步辐射实验室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636043"/>
            <a:ext cx="729235" cy="754381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1207</Words>
  <Application>Microsoft Office PowerPoint</Application>
  <PresentationFormat>全屏显示(4:3)</PresentationFormat>
  <Paragraphs>236</Paragraphs>
  <Slides>23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Times New Roman</vt:lpstr>
      <vt:lpstr>微软雅黑</vt:lpstr>
      <vt:lpstr>PingFang SC</vt:lpstr>
      <vt:lpstr>Heiti SC Medium</vt:lpstr>
      <vt:lpstr>Calibri</vt:lpstr>
      <vt:lpstr>Calibri Light</vt:lpstr>
      <vt:lpstr>Wingdings</vt:lpstr>
      <vt:lpstr>微软雅黑 Light</vt:lpstr>
      <vt:lpstr>宋体</vt:lpstr>
      <vt:lpstr>自定义设计方案</vt:lpstr>
      <vt:lpstr>Office 主题</vt:lpstr>
      <vt:lpstr>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a1</dc:creator>
  <cp:lastModifiedBy>Kai CHEN</cp:lastModifiedBy>
  <cp:revision>244</cp:revision>
  <dcterms:created xsi:type="dcterms:W3CDTF">2022-03-25T03:32:00Z</dcterms:created>
  <dcterms:modified xsi:type="dcterms:W3CDTF">2025-07-27T03:29:14Z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C9D9922F807A48C1AF4278D0355FAD05</vt:lpwstr>
  </property>
  <property fmtid="{D5CDD505-2E9C-101B-9397-08002B2CF9AE}" pid="3" name="KSOProductBuildVer">
    <vt:lpwstr>2052-11.1.0.11622</vt:lpwstr>
  </property>
</Properties>
</file>