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handoutMasterIdLst>
    <p:handoutMasterId r:id="rId20"/>
  </p:handoutMasterIdLst>
  <p:sldIdLst>
    <p:sldId id="256" r:id="rId3"/>
    <p:sldId id="257" r:id="rId4"/>
    <p:sldId id="277" r:id="rId5"/>
    <p:sldId id="295" r:id="rId6"/>
    <p:sldId id="307" r:id="rId7"/>
    <p:sldId id="296" r:id="rId8"/>
    <p:sldId id="297" r:id="rId9"/>
    <p:sldId id="306" r:id="rId10"/>
    <p:sldId id="308" r:id="rId11"/>
    <p:sldId id="298" r:id="rId12"/>
    <p:sldId id="300" r:id="rId13"/>
    <p:sldId id="299" r:id="rId14"/>
    <p:sldId id="301" r:id="rId15"/>
    <p:sldId id="309" r:id="rId16"/>
    <p:sldId id="271" r:id="rId17"/>
    <p:sldId id="289" r:id="rId18"/>
    <p:sldId id="259" r:id="rId19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21"/>
      <p:bold r:id="rId22"/>
    </p:embeddedFont>
    <p:embeddedFont>
      <p:font typeface="微软雅黑 Light" panose="020B0502040204020203" pitchFamily="34" charset="-122"/>
      <p:regular r:id="rId2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34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5FF"/>
    <a:srgbClr val="0000FF"/>
    <a:srgbClr val="E5E7F4"/>
    <a:srgbClr val="ECEEFA"/>
    <a:srgbClr val="F2F5FE"/>
    <a:srgbClr val="5B9BD5"/>
    <a:srgbClr val="F8F8F8"/>
    <a:srgbClr val="FFFFFF"/>
    <a:srgbClr val="000000"/>
    <a:srgbClr val="C609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6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70" y="108"/>
      </p:cViewPr>
      <p:guideLst>
        <p:guide pos="2880"/>
        <p:guide orient="horz" pos="34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9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9C839-3B30-4A4C-B4AA-4133066AD165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50DA6-20CD-45D8-89E5-A8449A440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318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10" y="422275"/>
            <a:ext cx="964210" cy="113167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8F1AE-1BA1-4E18-98D8-9625FBE12A52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856F2-A01A-4AA2-A2EB-541F125B8E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FE769-D8BD-41B3-8BAF-6DDE0AF16A58}" type="datetimeFigureOut">
              <a:rPr lang="zh-CN" altLang="en-US" smtClean="0"/>
              <a:t>2025/7/28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D9299-C087-4CB5-9A96-4C75742785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tiff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gif"/><Relationship Id="rId5" Type="http://schemas.openxmlformats.org/officeDocument/2006/relationships/image" Target="../media/image20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web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srl.ustc.edu.cn/2016/0425/c10980a124134/page.ht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040" y="2584450"/>
            <a:ext cx="752475" cy="7785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418580" y="3334385"/>
            <a:ext cx="321310" cy="18097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EXPERIMENTAL STATION</a:t>
            </a:r>
            <a:endParaRPr lang="zh-CN" altLang="en-US" sz="9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" y="1223645"/>
            <a:ext cx="4894580" cy="421449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714490" y="3334385"/>
            <a:ext cx="321310" cy="23406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HEFEILIGHT SOURCE INTRODUCTION</a:t>
            </a:r>
            <a:endParaRPr lang="zh-CN" altLang="en-US" sz="9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75835" y="2032635"/>
            <a:ext cx="1245870" cy="1229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786755" y="1595755"/>
            <a:ext cx="1159510" cy="1137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461125" y="2487295"/>
            <a:ext cx="921385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204075" y="2487295"/>
            <a:ext cx="921385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源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764020" y="2064385"/>
            <a:ext cx="136080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HEFEI</a:t>
            </a:r>
          </a:p>
          <a:p>
            <a:r>
              <a:rPr lang="en-US" altLang="zh-CN" sz="1350" dirty="0"/>
              <a:t>LIGHT SOURCE</a:t>
            </a:r>
            <a:endParaRPr lang="zh-CN" altLang="en-US" sz="1350" dirty="0"/>
          </a:p>
        </p:txBody>
      </p:sp>
      <p:sp>
        <p:nvSpPr>
          <p:cNvPr id="7" name="文本框 6"/>
          <p:cNvSpPr txBox="1"/>
          <p:nvPr/>
        </p:nvSpPr>
        <p:spPr>
          <a:xfrm>
            <a:off x="5441017" y="3262630"/>
            <a:ext cx="1015663" cy="19634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700" kern="1400" spc="22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原子与分子物理线站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6713220" y="3375660"/>
            <a:ext cx="0" cy="1965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885" y="4893310"/>
            <a:ext cx="988695" cy="5448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88" y="2701442"/>
            <a:ext cx="858852" cy="91671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96" y="2701442"/>
            <a:ext cx="858852" cy="91671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01" y="2701442"/>
            <a:ext cx="858852" cy="91671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12" y="2701442"/>
            <a:ext cx="858852" cy="91671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33538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02832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72126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41420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39935" y="3773102"/>
            <a:ext cx="214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4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eamline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45696" y="3773102"/>
            <a:ext cx="1731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Examples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769815" y="3773102"/>
            <a:ext cx="16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Methods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721576" y="3773102"/>
            <a:ext cx="176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Beamtime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495676" y="1461943"/>
            <a:ext cx="2152649" cy="899963"/>
            <a:chOff x="4660902" y="905706"/>
            <a:chExt cx="2870198" cy="1199951"/>
          </a:xfrm>
        </p:grpSpPr>
        <p:sp>
          <p:nvSpPr>
            <p:cNvPr id="33" name="文本框 32"/>
            <p:cNvSpPr txBox="1"/>
            <p:nvPr/>
          </p:nvSpPr>
          <p:spPr>
            <a:xfrm>
              <a:off x="4660902" y="905706"/>
              <a:ext cx="2870198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5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838702" y="1797881"/>
              <a:ext cx="2514598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CATALOG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/>
          <p:nvPr/>
        </p:nvSpPr>
        <p:spPr>
          <a:xfrm>
            <a:off x="1433296" y="347883"/>
            <a:ext cx="5715001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Beamline configuration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5B131A6-1690-CC3E-2FE3-74D1F4E2B5F3}"/>
              </a:ext>
            </a:extLst>
          </p:cNvPr>
          <p:cNvGrpSpPr/>
          <p:nvPr/>
        </p:nvGrpSpPr>
        <p:grpSpPr>
          <a:xfrm>
            <a:off x="572167" y="1306970"/>
            <a:ext cx="3145497" cy="3165082"/>
            <a:chOff x="572167" y="1306970"/>
            <a:chExt cx="3145497" cy="3165082"/>
          </a:xfrm>
        </p:grpSpPr>
        <p:pic>
          <p:nvPicPr>
            <p:cNvPr id="14" name="图片 13" descr="线站-01.jpg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75" r="4017" b="5342"/>
            <a:stretch/>
          </p:blipFill>
          <p:spPr>
            <a:xfrm>
              <a:off x="572167" y="1306970"/>
              <a:ext cx="3145497" cy="3165082"/>
            </a:xfrm>
            <a:prstGeom prst="rect">
              <a:avLst/>
            </a:prstGeom>
          </p:spPr>
        </p:pic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05F58773-E40E-D801-61ED-BF0366D525C0}"/>
                </a:ext>
              </a:extLst>
            </p:cNvPr>
            <p:cNvSpPr/>
            <p:nvPr/>
          </p:nvSpPr>
          <p:spPr>
            <a:xfrm>
              <a:off x="1802429" y="2548973"/>
              <a:ext cx="405065" cy="340538"/>
            </a:xfrm>
            <a:prstGeom prst="ellipse">
              <a:avLst/>
            </a:prstGeom>
            <a:solidFill>
              <a:srgbClr val="F3F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星形: 五角 2">
              <a:extLst>
                <a:ext uri="{FF2B5EF4-FFF2-40B4-BE49-F238E27FC236}">
                  <a16:creationId xmlns:a16="http://schemas.microsoft.com/office/drawing/2014/main" id="{8FC816BB-50FC-6918-F88B-6668D226D67B}"/>
                </a:ext>
              </a:extLst>
            </p:cNvPr>
            <p:cNvSpPr/>
            <p:nvPr/>
          </p:nvSpPr>
          <p:spPr>
            <a:xfrm>
              <a:off x="784274" y="2800718"/>
              <a:ext cx="144000" cy="1440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88F8D52-4BAD-3CBF-6D5A-5C87F9E4502A}"/>
              </a:ext>
            </a:extLst>
          </p:cNvPr>
          <p:cNvGrpSpPr/>
          <p:nvPr/>
        </p:nvGrpSpPr>
        <p:grpSpPr>
          <a:xfrm>
            <a:off x="3806687" y="1489446"/>
            <a:ext cx="4949678" cy="2910544"/>
            <a:chOff x="3924191" y="1474618"/>
            <a:chExt cx="4949678" cy="2910544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76929DE-FC87-A15C-59CF-744FA071C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191" y="1474618"/>
              <a:ext cx="4769460" cy="29105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313EF08B-EA15-E016-0D78-7352939BF01F}"/>
                </a:ext>
              </a:extLst>
            </p:cNvPr>
            <p:cNvSpPr/>
            <p:nvPr/>
          </p:nvSpPr>
          <p:spPr>
            <a:xfrm>
              <a:off x="4145863" y="2438931"/>
              <a:ext cx="4471664" cy="450580"/>
            </a:xfrm>
            <a:prstGeom prst="roundRect">
              <a:avLst/>
            </a:prstGeom>
            <a:solidFill>
              <a:srgbClr val="F3F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D627858E-7B85-585E-DD16-A3974080F792}"/>
                </a:ext>
              </a:extLst>
            </p:cNvPr>
            <p:cNvSpPr/>
            <p:nvPr/>
          </p:nvSpPr>
          <p:spPr>
            <a:xfrm>
              <a:off x="4145863" y="3968486"/>
              <a:ext cx="4471664" cy="353082"/>
            </a:xfrm>
            <a:prstGeom prst="roundRect">
              <a:avLst/>
            </a:prstGeom>
            <a:solidFill>
              <a:srgbClr val="F3F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C864ACF-ECCA-FE1F-0FA7-999C5FFC98DC}"/>
                </a:ext>
              </a:extLst>
            </p:cNvPr>
            <p:cNvSpPr txBox="1"/>
            <p:nvPr/>
          </p:nvSpPr>
          <p:spPr>
            <a:xfrm>
              <a:off x="4108793" y="2539473"/>
              <a:ext cx="7793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800 MeV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C60E946-6B87-3B11-0AC6-0C20EC1A07A3}"/>
                </a:ext>
              </a:extLst>
            </p:cNvPr>
            <p:cNvSpPr txBox="1"/>
            <p:nvPr/>
          </p:nvSpPr>
          <p:spPr>
            <a:xfrm>
              <a:off x="5056717" y="2539472"/>
              <a:ext cx="6928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400 mA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BF19DBD-27FB-2D49-B312-D44E5AA60D88}"/>
                </a:ext>
              </a:extLst>
            </p:cNvPr>
            <p:cNvSpPr txBox="1"/>
            <p:nvPr/>
          </p:nvSpPr>
          <p:spPr>
            <a:xfrm>
              <a:off x="5787173" y="2539472"/>
              <a:ext cx="8098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Undulator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F126F78-32F0-F427-C3E8-D2BF00FF738D}"/>
                </a:ext>
              </a:extLst>
            </p:cNvPr>
            <p:cNvSpPr txBox="1"/>
            <p:nvPr/>
          </p:nvSpPr>
          <p:spPr>
            <a:xfrm>
              <a:off x="6587774" y="2532955"/>
              <a:ext cx="12859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370/740/1250 l/m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12EA780-1F3F-668C-BEEA-BBB9A6149D81}"/>
                </a:ext>
              </a:extLst>
            </p:cNvPr>
            <p:cNvSpPr txBox="1"/>
            <p:nvPr/>
          </p:nvSpPr>
          <p:spPr>
            <a:xfrm>
              <a:off x="7747359" y="2532955"/>
              <a:ext cx="10021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65x55 mrad</a:t>
              </a:r>
              <a:r>
                <a:rPr lang="en-US" altLang="zh-CN" sz="12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1EA2062-BDB9-6A6A-F57E-F90D7C4B1E8D}"/>
                </a:ext>
              </a:extLst>
            </p:cNvPr>
            <p:cNvSpPr txBox="1"/>
            <p:nvPr/>
          </p:nvSpPr>
          <p:spPr>
            <a:xfrm>
              <a:off x="4075699" y="3970631"/>
              <a:ext cx="761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6-124 eV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AF90AE1-BBA2-020C-9080-70D3D1A94B9E}"/>
                </a:ext>
              </a:extLst>
            </p:cNvPr>
            <p:cNvSpPr txBox="1"/>
            <p:nvPr/>
          </p:nvSpPr>
          <p:spPr>
            <a:xfrm>
              <a:off x="4870468" y="3968486"/>
              <a:ext cx="10054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3000@15 eV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2A0D289-B0E2-3361-B10E-CC33AA5DB4ED}"/>
                </a:ext>
              </a:extLst>
            </p:cNvPr>
            <p:cNvSpPr txBox="1"/>
            <p:nvPr/>
          </p:nvSpPr>
          <p:spPr>
            <a:xfrm>
              <a:off x="5789023" y="3966386"/>
              <a:ext cx="10294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x 10</a:t>
              </a:r>
              <a:r>
                <a:rPr lang="en-US" altLang="zh-CN" sz="12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 </a:t>
              </a:r>
              <a:r>
                <a:rPr lang="en-US" altLang="zh-CN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phs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/s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D88CB52-3B42-8A6C-8029-61A68AE9CED4}"/>
                </a:ext>
              </a:extLst>
            </p:cNvPr>
            <p:cNvSpPr txBox="1"/>
            <p:nvPr/>
          </p:nvSpPr>
          <p:spPr>
            <a:xfrm>
              <a:off x="6707084" y="3969772"/>
              <a:ext cx="10695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0.5 x 0.8 mm</a:t>
              </a:r>
              <a:r>
                <a:rPr lang="en-US" altLang="zh-CN" sz="12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70E980C-DC17-3954-B596-8404B49448BC}"/>
                </a:ext>
              </a:extLst>
            </p:cNvPr>
            <p:cNvSpPr txBox="1"/>
            <p:nvPr/>
          </p:nvSpPr>
          <p:spPr>
            <a:xfrm>
              <a:off x="7690532" y="3972922"/>
              <a:ext cx="11833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5000@m/z=100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id="{25897E61-C0BB-C5D4-3DAF-5595F70797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" t="17447" r="4379" b="48485"/>
          <a:stretch>
            <a:fillRect/>
          </a:stretch>
        </p:blipFill>
        <p:spPr bwMode="auto">
          <a:xfrm>
            <a:off x="483144" y="4467839"/>
            <a:ext cx="8266422" cy="2282451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0480E340-E973-4ABA-4CA4-95725F21299B}"/>
              </a:ext>
            </a:extLst>
          </p:cNvPr>
          <p:cNvSpPr txBox="1"/>
          <p:nvPr/>
        </p:nvSpPr>
        <p:spPr>
          <a:xfrm rot="16200000">
            <a:off x="84161" y="2731393"/>
            <a:ext cx="1000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Entrance 1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CB18495-BF9F-1D5C-6CA6-059F208D9461}"/>
              </a:ext>
            </a:extLst>
          </p:cNvPr>
          <p:cNvSpPr/>
          <p:nvPr/>
        </p:nvSpPr>
        <p:spPr>
          <a:xfrm>
            <a:off x="4097867" y="1820334"/>
            <a:ext cx="474133" cy="431800"/>
          </a:xfrm>
          <a:prstGeom prst="ellipse">
            <a:avLst/>
          </a:prstGeom>
          <a:solidFill>
            <a:srgbClr val="F3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11F133F-1994-001B-F95C-FE93A859FBCD}"/>
              </a:ext>
            </a:extLst>
          </p:cNvPr>
          <p:cNvSpPr txBox="1"/>
          <p:nvPr/>
        </p:nvSpPr>
        <p:spPr>
          <a:xfrm>
            <a:off x="4055534" y="1862667"/>
            <a:ext cx="627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99E1DBA-2E8B-ACEF-141C-2C60F49EED21}"/>
              </a:ext>
            </a:extLst>
          </p:cNvPr>
          <p:cNvSpPr/>
          <p:nvPr/>
        </p:nvSpPr>
        <p:spPr>
          <a:xfrm>
            <a:off x="5020733" y="1794934"/>
            <a:ext cx="474133" cy="431800"/>
          </a:xfrm>
          <a:prstGeom prst="ellipse">
            <a:avLst/>
          </a:prstGeom>
          <a:solidFill>
            <a:srgbClr val="F3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34EB4F3-5634-CCF5-E70A-16B5BAE40806}"/>
              </a:ext>
            </a:extLst>
          </p:cNvPr>
          <p:cNvSpPr txBox="1"/>
          <p:nvPr/>
        </p:nvSpPr>
        <p:spPr>
          <a:xfrm>
            <a:off x="4953001" y="1777999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</a:t>
            </a:r>
          </a:p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4819FEF3-D7DC-25C2-0054-788372E8B671}"/>
              </a:ext>
            </a:extLst>
          </p:cNvPr>
          <p:cNvSpPr/>
          <p:nvPr/>
        </p:nvSpPr>
        <p:spPr>
          <a:xfrm>
            <a:off x="5926667" y="1794934"/>
            <a:ext cx="474133" cy="431800"/>
          </a:xfrm>
          <a:prstGeom prst="ellipse">
            <a:avLst/>
          </a:prstGeom>
          <a:solidFill>
            <a:srgbClr val="F3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B9305C1-0CB2-FC38-793E-B3CAE50D3894}"/>
              </a:ext>
            </a:extLst>
          </p:cNvPr>
          <p:cNvSpPr txBox="1"/>
          <p:nvPr/>
        </p:nvSpPr>
        <p:spPr>
          <a:xfrm>
            <a:off x="5875867" y="1845732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0B539EF-B008-0DCE-E5FF-5A0D3B83706D}"/>
              </a:ext>
            </a:extLst>
          </p:cNvPr>
          <p:cNvSpPr/>
          <p:nvPr/>
        </p:nvSpPr>
        <p:spPr>
          <a:xfrm>
            <a:off x="6883400" y="1769534"/>
            <a:ext cx="474133" cy="431800"/>
          </a:xfrm>
          <a:prstGeom prst="ellipse">
            <a:avLst/>
          </a:prstGeom>
          <a:solidFill>
            <a:srgbClr val="F3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EEE2B35-0E37-BC6A-6419-FF2F1ACEA7A9}"/>
              </a:ext>
            </a:extLst>
          </p:cNvPr>
          <p:cNvSpPr txBox="1"/>
          <p:nvPr/>
        </p:nvSpPr>
        <p:spPr>
          <a:xfrm>
            <a:off x="6747933" y="1872734"/>
            <a:ext cx="6942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Grating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E5AA8DF2-2B45-C119-5AEB-7A6A5F42E14A}"/>
              </a:ext>
            </a:extLst>
          </p:cNvPr>
          <p:cNvSpPr/>
          <p:nvPr/>
        </p:nvSpPr>
        <p:spPr>
          <a:xfrm>
            <a:off x="7806267" y="1820334"/>
            <a:ext cx="474133" cy="431800"/>
          </a:xfrm>
          <a:prstGeom prst="ellipse">
            <a:avLst/>
          </a:prstGeom>
          <a:solidFill>
            <a:srgbClr val="F3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AB9D810-9F8F-D47E-BDC7-620278AE1B7B}"/>
              </a:ext>
            </a:extLst>
          </p:cNvPr>
          <p:cNvSpPr txBox="1"/>
          <p:nvPr/>
        </p:nvSpPr>
        <p:spPr>
          <a:xfrm>
            <a:off x="7653867" y="1796534"/>
            <a:ext cx="127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Acceptance</a:t>
            </a:r>
          </a:p>
          <a:p>
            <a:r>
              <a:rPr lang="es-E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angle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E95D1D9D-81A8-4D73-141D-BE100900A221}"/>
              </a:ext>
            </a:extLst>
          </p:cNvPr>
          <p:cNvSpPr/>
          <p:nvPr/>
        </p:nvSpPr>
        <p:spPr>
          <a:xfrm>
            <a:off x="4097867" y="3302001"/>
            <a:ext cx="474133" cy="431800"/>
          </a:xfrm>
          <a:prstGeom prst="ellipse">
            <a:avLst/>
          </a:prstGeom>
          <a:solidFill>
            <a:srgbClr val="F3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7132427-1626-12EF-0A4D-E9B14C5B5E60}"/>
              </a:ext>
            </a:extLst>
          </p:cNvPr>
          <p:cNvSpPr txBox="1"/>
          <p:nvPr/>
        </p:nvSpPr>
        <p:spPr>
          <a:xfrm>
            <a:off x="4030134" y="3276599"/>
            <a:ext cx="627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Photon</a:t>
            </a:r>
          </a:p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5915F407-F091-0F52-30FF-6D6D5825A31D}"/>
              </a:ext>
            </a:extLst>
          </p:cNvPr>
          <p:cNvSpPr/>
          <p:nvPr/>
        </p:nvSpPr>
        <p:spPr>
          <a:xfrm>
            <a:off x="5029200" y="3335867"/>
            <a:ext cx="474133" cy="431800"/>
          </a:xfrm>
          <a:prstGeom prst="ellipse">
            <a:avLst/>
          </a:prstGeom>
          <a:solidFill>
            <a:srgbClr val="F3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7F3E43A-9CE3-2A4D-E274-1E4336B5D36B}"/>
              </a:ext>
            </a:extLst>
          </p:cNvPr>
          <p:cNvSpPr txBox="1"/>
          <p:nvPr/>
        </p:nvSpPr>
        <p:spPr>
          <a:xfrm>
            <a:off x="4859868" y="3369732"/>
            <a:ext cx="891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Resolution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98F4002-71DB-890C-3135-5A2ADFBE3347}"/>
              </a:ext>
            </a:extLst>
          </p:cNvPr>
          <p:cNvSpPr/>
          <p:nvPr/>
        </p:nvSpPr>
        <p:spPr>
          <a:xfrm>
            <a:off x="5943601" y="3310467"/>
            <a:ext cx="474133" cy="431800"/>
          </a:xfrm>
          <a:prstGeom prst="ellipse">
            <a:avLst/>
          </a:prstGeom>
          <a:solidFill>
            <a:srgbClr val="F3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DEDA231-4147-0722-D247-08FC04DE9E8B}"/>
              </a:ext>
            </a:extLst>
          </p:cNvPr>
          <p:cNvSpPr txBox="1"/>
          <p:nvPr/>
        </p:nvSpPr>
        <p:spPr>
          <a:xfrm>
            <a:off x="5858936" y="3293532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Photon</a:t>
            </a:r>
          </a:p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Flux</a:t>
            </a: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739BBEF6-8F62-5C75-9316-5C52AAB1F16C}"/>
              </a:ext>
            </a:extLst>
          </p:cNvPr>
          <p:cNvSpPr/>
          <p:nvPr/>
        </p:nvSpPr>
        <p:spPr>
          <a:xfrm>
            <a:off x="6866467" y="3327400"/>
            <a:ext cx="474133" cy="431800"/>
          </a:xfrm>
          <a:prstGeom prst="ellipse">
            <a:avLst/>
          </a:prstGeom>
          <a:solidFill>
            <a:srgbClr val="F3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4F8B042-D4EA-0D87-FB90-052887865B02}"/>
              </a:ext>
            </a:extLst>
          </p:cNvPr>
          <p:cNvSpPr txBox="1"/>
          <p:nvPr/>
        </p:nvSpPr>
        <p:spPr>
          <a:xfrm>
            <a:off x="6790266" y="3310466"/>
            <a:ext cx="545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</a:t>
            </a:r>
          </a:p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68A6AA15-6007-867E-7C32-A6062AF7A993}"/>
              </a:ext>
            </a:extLst>
          </p:cNvPr>
          <p:cNvSpPr/>
          <p:nvPr/>
        </p:nvSpPr>
        <p:spPr>
          <a:xfrm>
            <a:off x="7789333" y="3335867"/>
            <a:ext cx="474133" cy="431800"/>
          </a:xfrm>
          <a:prstGeom prst="ellipse">
            <a:avLst/>
          </a:prstGeom>
          <a:solidFill>
            <a:srgbClr val="F3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C2A5D32-475B-CC3C-FA70-36CA19F9730A}"/>
              </a:ext>
            </a:extLst>
          </p:cNvPr>
          <p:cNvSpPr txBox="1"/>
          <p:nvPr/>
        </p:nvSpPr>
        <p:spPr>
          <a:xfrm>
            <a:off x="7628468" y="3318932"/>
            <a:ext cx="1053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Spectral</a:t>
            </a:r>
          </a:p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Resolution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5715001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实验站布局图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7739" y="6399834"/>
            <a:ext cx="1469795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SVUV-PIMS</a:t>
            </a:r>
            <a:endParaRPr lang="zh-CN" altLang="en-US" sz="1600" b="1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59A48CD-12F7-52BA-B325-2647CB74AB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4" t="19657" r="6254" b="20824"/>
          <a:stretch/>
        </p:blipFill>
        <p:spPr bwMode="auto">
          <a:xfrm>
            <a:off x="618824" y="1453694"/>
            <a:ext cx="3411982" cy="24100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8573AFD7-5A1C-8BA0-01AD-C958A2FDD770}"/>
              </a:ext>
            </a:extLst>
          </p:cNvPr>
          <p:cNvSpPr/>
          <p:nvPr/>
        </p:nvSpPr>
        <p:spPr>
          <a:xfrm>
            <a:off x="3359779" y="6381904"/>
            <a:ext cx="1127557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PEPICO</a:t>
            </a:r>
            <a:endParaRPr lang="zh-CN" altLang="en-US" sz="1600" b="1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E504A4C-7EAD-D0D7-957E-2139EE54453F}"/>
              </a:ext>
            </a:extLst>
          </p:cNvPr>
          <p:cNvSpPr/>
          <p:nvPr/>
        </p:nvSpPr>
        <p:spPr>
          <a:xfrm>
            <a:off x="6203757" y="6310684"/>
            <a:ext cx="1467043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SVUV-AMS</a:t>
            </a:r>
            <a:endParaRPr lang="zh-CN" altLang="en-US" sz="1600" b="1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AE61C44-D837-628F-881D-75E8F5F95DFF}"/>
              </a:ext>
            </a:extLst>
          </p:cNvPr>
          <p:cNvSpPr/>
          <p:nvPr/>
        </p:nvSpPr>
        <p:spPr>
          <a:xfrm>
            <a:off x="5584777" y="3772550"/>
            <a:ext cx="2069088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Chemical reactors</a:t>
            </a:r>
            <a:endParaRPr lang="zh-CN" altLang="en-US" sz="1600" b="1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5BCD10F-94AA-CCEF-E1B7-A3064713F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336" y="1458521"/>
            <a:ext cx="3584575" cy="2399030"/>
          </a:xfrm>
          <a:prstGeom prst="rect">
            <a:avLst/>
          </a:prstGeom>
          <a:noFill/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E89CD08-481C-5B23-631D-E4428CE47F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24"/>
          <a:stretch/>
        </p:blipFill>
        <p:spPr>
          <a:xfrm>
            <a:off x="2985247" y="4202571"/>
            <a:ext cx="1843386" cy="216877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D4AC176-54B3-4D15-FACC-3A5235BE0A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22" y="4231811"/>
            <a:ext cx="1718776" cy="2106236"/>
          </a:xfrm>
          <a:prstGeom prst="rect">
            <a:avLst/>
          </a:prstGeom>
          <a:noFill/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A8E2CF-08BE-BB61-D1D3-8A0F4C3AE4C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98"/>
          <a:stretch/>
        </p:blipFill>
        <p:spPr bwMode="auto">
          <a:xfrm>
            <a:off x="5327351" y="4469635"/>
            <a:ext cx="2956171" cy="17070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10451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391BB3-5E1C-3821-40E7-199FA07D5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>
            <a:extLst>
              <a:ext uri="{FF2B5EF4-FFF2-40B4-BE49-F238E27FC236}">
                <a16:creationId xmlns:a16="http://schemas.microsoft.com/office/drawing/2014/main" id="{B02CB194-3097-2EB2-2347-ABDD0B096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88" y="2701442"/>
            <a:ext cx="858852" cy="916718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2AD6949D-A794-F0DA-1F3D-69EA272C0F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96" y="2701442"/>
            <a:ext cx="858852" cy="916718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A82103CA-B7EA-D0B6-C2AD-BA0DD18CFA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01" y="2701442"/>
            <a:ext cx="858852" cy="916718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A29503CA-C993-BA73-5DB8-1E072EC47F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12" y="2701442"/>
            <a:ext cx="858852" cy="91671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85CE7AE-869A-9175-5B95-335954B57925}"/>
              </a:ext>
            </a:extLst>
          </p:cNvPr>
          <p:cNvSpPr txBox="1"/>
          <p:nvPr/>
        </p:nvSpPr>
        <p:spPr>
          <a:xfrm>
            <a:off x="1333538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2202CA1-5833-4C26-5BD5-3DF544B03553}"/>
              </a:ext>
            </a:extLst>
          </p:cNvPr>
          <p:cNvSpPr txBox="1"/>
          <p:nvPr/>
        </p:nvSpPr>
        <p:spPr>
          <a:xfrm>
            <a:off x="3302832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3FACA0E-8FE6-099C-DD0F-E6E10CFC044F}"/>
              </a:ext>
            </a:extLst>
          </p:cNvPr>
          <p:cNvSpPr txBox="1"/>
          <p:nvPr/>
        </p:nvSpPr>
        <p:spPr>
          <a:xfrm>
            <a:off x="5272126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93DEC06-80F6-A2CF-445D-0A7D8B512F24}"/>
              </a:ext>
            </a:extLst>
          </p:cNvPr>
          <p:cNvSpPr txBox="1"/>
          <p:nvPr/>
        </p:nvSpPr>
        <p:spPr>
          <a:xfrm>
            <a:off x="7241420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F0A65B3-6DA2-7C23-EBD7-3D0698112081}"/>
              </a:ext>
            </a:extLst>
          </p:cNvPr>
          <p:cNvSpPr txBox="1"/>
          <p:nvPr/>
        </p:nvSpPr>
        <p:spPr>
          <a:xfrm>
            <a:off x="539935" y="3773102"/>
            <a:ext cx="214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eamline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FD21EC7-1ABC-D4BD-4816-FD69BBF952DF}"/>
              </a:ext>
            </a:extLst>
          </p:cNvPr>
          <p:cNvSpPr txBox="1"/>
          <p:nvPr/>
        </p:nvSpPr>
        <p:spPr>
          <a:xfrm>
            <a:off x="4745696" y="3773102"/>
            <a:ext cx="1731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Examples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8E8CF99-5789-BE88-7B95-FDF502C0F00D}"/>
              </a:ext>
            </a:extLst>
          </p:cNvPr>
          <p:cNvSpPr txBox="1"/>
          <p:nvPr/>
        </p:nvSpPr>
        <p:spPr>
          <a:xfrm>
            <a:off x="2769815" y="3773102"/>
            <a:ext cx="16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Methods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FC6F675-AFFA-BA60-B8DF-25BD826F080E}"/>
              </a:ext>
            </a:extLst>
          </p:cNvPr>
          <p:cNvSpPr txBox="1"/>
          <p:nvPr/>
        </p:nvSpPr>
        <p:spPr>
          <a:xfrm>
            <a:off x="6721576" y="3773102"/>
            <a:ext cx="176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Beamtime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127695A0-D68F-7EFF-9CE2-CABB72F00C59}"/>
              </a:ext>
            </a:extLst>
          </p:cNvPr>
          <p:cNvGrpSpPr/>
          <p:nvPr/>
        </p:nvGrpSpPr>
        <p:grpSpPr>
          <a:xfrm>
            <a:off x="3495676" y="1461943"/>
            <a:ext cx="2152649" cy="899963"/>
            <a:chOff x="4660902" y="905706"/>
            <a:chExt cx="2870198" cy="1199951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8748731B-0A7C-38F1-941A-6967DB2367A7}"/>
                </a:ext>
              </a:extLst>
            </p:cNvPr>
            <p:cNvSpPr txBox="1"/>
            <p:nvPr/>
          </p:nvSpPr>
          <p:spPr>
            <a:xfrm>
              <a:off x="4660902" y="905706"/>
              <a:ext cx="2870198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5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72A2542-D546-2132-E779-268161B12BFB}"/>
                </a:ext>
              </a:extLst>
            </p:cNvPr>
            <p:cNvSpPr txBox="1"/>
            <p:nvPr/>
          </p:nvSpPr>
          <p:spPr>
            <a:xfrm>
              <a:off x="4838702" y="1797881"/>
              <a:ext cx="2514598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CATALOG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6808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5" y="347883"/>
            <a:ext cx="7473637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Method 1</a:t>
            </a:r>
            <a:r>
              <a:rPr lang="zh-CN" alt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Synchrotron VUV photoionization mass spectrometry</a:t>
            </a:r>
            <a:endParaRPr lang="zh-CN" altLang="en-US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B4E945C6-7D8C-54C6-92FF-65196BDC9688}"/>
              </a:ext>
            </a:extLst>
          </p:cNvPr>
          <p:cNvGrpSpPr/>
          <p:nvPr/>
        </p:nvGrpSpPr>
        <p:grpSpPr>
          <a:xfrm>
            <a:off x="961358" y="3468170"/>
            <a:ext cx="3545987" cy="2523099"/>
            <a:chOff x="691572" y="3963664"/>
            <a:chExt cx="4055923" cy="2792572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A4F582F4-1FF1-4D40-437F-A63C4A6E4B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549"/>
            <a:stretch/>
          </p:blipFill>
          <p:spPr bwMode="auto">
            <a:xfrm>
              <a:off x="691572" y="3963664"/>
              <a:ext cx="4055923" cy="2792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035CC64C-8A77-A2EB-DF76-A05A07E378A1}"/>
                </a:ext>
              </a:extLst>
            </p:cNvPr>
            <p:cNvSpPr/>
            <p:nvPr/>
          </p:nvSpPr>
          <p:spPr>
            <a:xfrm>
              <a:off x="868218" y="4009844"/>
              <a:ext cx="237840" cy="229647"/>
            </a:xfrm>
            <a:prstGeom prst="ellipse">
              <a:avLst/>
            </a:prstGeom>
            <a:solidFill>
              <a:srgbClr val="F3F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56" name="Picture 8" descr="What is photoionization? - Quora">
            <a:extLst>
              <a:ext uri="{FF2B5EF4-FFF2-40B4-BE49-F238E27FC236}">
                <a16:creationId xmlns:a16="http://schemas.microsoft.com/office/drawing/2014/main" id="{640E9D5C-E75C-1CF9-B401-72711CB9F1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213"/>
          <a:stretch/>
        </p:blipFill>
        <p:spPr bwMode="auto">
          <a:xfrm>
            <a:off x="1471478" y="1876932"/>
            <a:ext cx="2573866" cy="116709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文本框 74">
            <a:extLst>
              <a:ext uri="{FF2B5EF4-FFF2-40B4-BE49-F238E27FC236}">
                <a16:creationId xmlns:a16="http://schemas.microsoft.com/office/drawing/2014/main" id="{A081C6D1-C9C4-558A-BDE0-CFA40B88A6F7}"/>
              </a:ext>
            </a:extLst>
          </p:cNvPr>
          <p:cNvSpPr txBox="1"/>
          <p:nvPr/>
        </p:nvSpPr>
        <p:spPr>
          <a:xfrm>
            <a:off x="1833369" y="1387775"/>
            <a:ext cx="183486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Photoionization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id="{250B8E27-FB0F-291A-98D4-6481E9F3CA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383" y="3748095"/>
            <a:ext cx="2996822" cy="2072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矩形 76">
            <a:extLst>
              <a:ext uri="{FF2B5EF4-FFF2-40B4-BE49-F238E27FC236}">
                <a16:creationId xmlns:a16="http://schemas.microsoft.com/office/drawing/2014/main" id="{511C09E7-F847-4E8C-3329-1783B5B6244D}"/>
              </a:ext>
            </a:extLst>
          </p:cNvPr>
          <p:cNvSpPr/>
          <p:nvPr/>
        </p:nvSpPr>
        <p:spPr>
          <a:xfrm>
            <a:off x="1115297" y="6062110"/>
            <a:ext cx="4277970" cy="612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b="1" i="0" dirty="0"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Energy range covers all organic ionization energies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“Soft” ionization</a:t>
            </a:r>
            <a:endParaRPr lang="zh-CN" altLang="en-US" sz="1200" b="1" i="0" dirty="0"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77BDCCC8-95F9-BFA0-72EF-B4AE3C28D8D4}"/>
              </a:ext>
            </a:extLst>
          </p:cNvPr>
          <p:cNvSpPr/>
          <p:nvPr/>
        </p:nvSpPr>
        <p:spPr>
          <a:xfrm>
            <a:off x="5618848" y="6053645"/>
            <a:ext cx="2737753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zh-CN" sz="12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Universal detection method</a:t>
            </a:r>
            <a:endParaRPr lang="en-US" altLang="zh-CN" sz="1200" b="1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zh-CN" sz="12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Ability to resolve isomers</a:t>
            </a:r>
            <a:endParaRPr lang="zh-CN" altLang="en-US" sz="1200" b="1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8E18837-8C3F-EF9D-7D40-D27130F4B114}"/>
              </a:ext>
            </a:extLst>
          </p:cNvPr>
          <p:cNvGrpSpPr/>
          <p:nvPr/>
        </p:nvGrpSpPr>
        <p:grpSpPr>
          <a:xfrm>
            <a:off x="4614334" y="1323439"/>
            <a:ext cx="4343400" cy="2239265"/>
            <a:chOff x="4800600" y="1323439"/>
            <a:chExt cx="4343400" cy="2239265"/>
          </a:xfrm>
        </p:grpSpPr>
        <p:pic>
          <p:nvPicPr>
            <p:cNvPr id="2050" name="Picture 2" descr="Figure 1">
              <a:extLst>
                <a:ext uri="{FF2B5EF4-FFF2-40B4-BE49-F238E27FC236}">
                  <a16:creationId xmlns:a16="http://schemas.microsoft.com/office/drawing/2014/main" id="{B6AFEF26-0F0F-6E57-ABB5-D382B4222E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54" r="1" b="56342"/>
            <a:stretch/>
          </p:blipFill>
          <p:spPr bwMode="auto">
            <a:xfrm>
              <a:off x="5333992" y="1490405"/>
              <a:ext cx="2573866" cy="2072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矩形: 圆角 70">
              <a:extLst>
                <a:ext uri="{FF2B5EF4-FFF2-40B4-BE49-F238E27FC236}">
                  <a16:creationId xmlns:a16="http://schemas.microsoft.com/office/drawing/2014/main" id="{8A038220-3D6E-5AC6-A3DC-77FFBE9321CE}"/>
                </a:ext>
              </a:extLst>
            </p:cNvPr>
            <p:cNvSpPr/>
            <p:nvPr/>
          </p:nvSpPr>
          <p:spPr>
            <a:xfrm>
              <a:off x="6297540" y="1364873"/>
              <a:ext cx="1034473" cy="251063"/>
            </a:xfrm>
            <a:prstGeom prst="roundRect">
              <a:avLst/>
            </a:prstGeom>
            <a:solidFill>
              <a:srgbClr val="F3F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: 圆角 79">
              <a:extLst>
                <a:ext uri="{FF2B5EF4-FFF2-40B4-BE49-F238E27FC236}">
                  <a16:creationId xmlns:a16="http://schemas.microsoft.com/office/drawing/2014/main" id="{F61A6C86-BB9C-5EA8-E8B9-4DB8E147BE59}"/>
                </a:ext>
              </a:extLst>
            </p:cNvPr>
            <p:cNvSpPr/>
            <p:nvPr/>
          </p:nvSpPr>
          <p:spPr>
            <a:xfrm>
              <a:off x="6947486" y="1638421"/>
              <a:ext cx="1034473" cy="251063"/>
            </a:xfrm>
            <a:prstGeom prst="roundRect">
              <a:avLst/>
            </a:prstGeom>
            <a:solidFill>
              <a:srgbClr val="F3F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: 圆角 80">
              <a:extLst>
                <a:ext uri="{FF2B5EF4-FFF2-40B4-BE49-F238E27FC236}">
                  <a16:creationId xmlns:a16="http://schemas.microsoft.com/office/drawing/2014/main" id="{BD94B24D-797D-AA8F-F887-5C06DE0C35D1}"/>
                </a:ext>
              </a:extLst>
            </p:cNvPr>
            <p:cNvSpPr/>
            <p:nvPr/>
          </p:nvSpPr>
          <p:spPr>
            <a:xfrm rot="20900766">
              <a:off x="5640405" y="1585852"/>
              <a:ext cx="667044" cy="360447"/>
            </a:xfrm>
            <a:prstGeom prst="roundRect">
              <a:avLst/>
            </a:prstGeom>
            <a:solidFill>
              <a:srgbClr val="F3F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EE1D7630-96CE-BAA2-D480-D4DF8D9B559E}"/>
                </a:ext>
              </a:extLst>
            </p:cNvPr>
            <p:cNvSpPr/>
            <p:nvPr/>
          </p:nvSpPr>
          <p:spPr>
            <a:xfrm>
              <a:off x="5900810" y="2838450"/>
              <a:ext cx="628983" cy="590550"/>
            </a:xfrm>
            <a:prstGeom prst="ellipse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9FF983E2-5814-509B-02D1-22179F684CD5}"/>
                </a:ext>
              </a:extLst>
            </p:cNvPr>
            <p:cNvSpPr/>
            <p:nvPr/>
          </p:nvSpPr>
          <p:spPr>
            <a:xfrm>
              <a:off x="6652989" y="2983070"/>
              <a:ext cx="588994" cy="400210"/>
            </a:xfrm>
            <a:prstGeom prst="ellipse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:a16="http://schemas.microsoft.com/office/drawing/2014/main" id="{6E9D0993-A219-F1A2-60BC-6E4C8CB1E112}"/>
                </a:ext>
              </a:extLst>
            </p:cNvPr>
            <p:cNvSpPr/>
            <p:nvPr/>
          </p:nvSpPr>
          <p:spPr>
            <a:xfrm>
              <a:off x="6691429" y="3004122"/>
              <a:ext cx="588994" cy="312580"/>
            </a:xfrm>
            <a:prstGeom prst="ellipse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B3718521-53A9-BECE-00B9-0EB54718B1C4}"/>
                </a:ext>
              </a:extLst>
            </p:cNvPr>
            <p:cNvSpPr txBox="1"/>
            <p:nvPr/>
          </p:nvSpPr>
          <p:spPr>
            <a:xfrm>
              <a:off x="6347077" y="1323439"/>
              <a:ext cx="7934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Sample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A26327C4-365F-480F-67D6-77795CD65351}"/>
                </a:ext>
              </a:extLst>
            </p:cNvPr>
            <p:cNvSpPr txBox="1"/>
            <p:nvPr/>
          </p:nvSpPr>
          <p:spPr>
            <a:xfrm>
              <a:off x="4800600" y="1687153"/>
              <a:ext cx="14969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Molecular beam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24E8A892-1399-0D7F-8A14-1E12ACCB13EF}"/>
                </a:ext>
              </a:extLst>
            </p:cNvPr>
            <p:cNvSpPr txBox="1"/>
            <p:nvPr/>
          </p:nvSpPr>
          <p:spPr>
            <a:xfrm>
              <a:off x="5718346" y="2928554"/>
              <a:ext cx="9703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Repulsive</a:t>
              </a:r>
            </a:p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plate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BCB71760-6F71-2C60-8EF1-1C82720E985C}"/>
                </a:ext>
              </a:extLst>
            </p:cNvPr>
            <p:cNvSpPr txBox="1"/>
            <p:nvPr/>
          </p:nvSpPr>
          <p:spPr>
            <a:xfrm>
              <a:off x="6561488" y="2927446"/>
              <a:ext cx="9907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extractor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:a16="http://schemas.microsoft.com/office/drawing/2014/main" id="{2677CDEE-8452-A313-82B5-998CB236010F}"/>
                </a:ext>
              </a:extLst>
            </p:cNvPr>
            <p:cNvSpPr/>
            <p:nvPr/>
          </p:nvSpPr>
          <p:spPr>
            <a:xfrm>
              <a:off x="7567753" y="2567726"/>
              <a:ext cx="377155" cy="251063"/>
            </a:xfrm>
            <a:prstGeom prst="roundRect">
              <a:avLst/>
            </a:prstGeom>
            <a:solidFill>
              <a:srgbClr val="F3F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3916DC1-3488-5DA5-9DCC-997BAECB92D1}"/>
                </a:ext>
              </a:extLst>
            </p:cNvPr>
            <p:cNvSpPr txBox="1"/>
            <p:nvPr/>
          </p:nvSpPr>
          <p:spPr>
            <a:xfrm>
              <a:off x="7498753" y="2450394"/>
              <a:ext cx="16452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Time of flight mass spectrometer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AEAD2D48-1CF0-65F9-088A-19B3C78295E8}"/>
                </a:ext>
              </a:extLst>
            </p:cNvPr>
            <p:cNvSpPr txBox="1"/>
            <p:nvPr/>
          </p:nvSpPr>
          <p:spPr>
            <a:xfrm>
              <a:off x="7005593" y="1585269"/>
              <a:ext cx="13679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Ionization zone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933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Method 2</a:t>
            </a:r>
            <a:r>
              <a:rPr lang="zh-CN" alt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s-ES" altLang="zh-C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Photoelectron-photoion coincidence (PEPICO)</a:t>
            </a:r>
            <a:endParaRPr lang="zh-CN" altLang="en-US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FE9F16-FD73-63FE-4AE3-1F496CE71A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08" y="1524804"/>
            <a:ext cx="3071126" cy="1531753"/>
          </a:xfrm>
          <a:prstGeom prst="rect">
            <a:avLst/>
          </a:prstGeom>
        </p:spPr>
      </p:pic>
      <p:sp>
        <p:nvSpPr>
          <p:cNvPr id="112" name="矩形 111">
            <a:extLst>
              <a:ext uri="{FF2B5EF4-FFF2-40B4-BE49-F238E27FC236}">
                <a16:creationId xmlns:a16="http://schemas.microsoft.com/office/drawing/2014/main" id="{527A944B-7327-3CFD-3DC4-A1A749736661}"/>
              </a:ext>
            </a:extLst>
          </p:cNvPr>
          <p:cNvSpPr/>
          <p:nvPr/>
        </p:nvSpPr>
        <p:spPr>
          <a:xfrm>
            <a:off x="682591" y="5691772"/>
            <a:ext cx="8461409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b="1" i="0" dirty="0"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Simultaneous monitoring of ions and electrons in the same ionization event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Better isomer discrimination capability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 powerful tool for studying the extreme ultraviolet photoionization dynamics of photoresists</a:t>
            </a:r>
          </a:p>
        </p:txBody>
      </p:sp>
      <p:pic>
        <p:nvPicPr>
          <p:cNvPr id="113" name="图片 112">
            <a:extLst>
              <a:ext uri="{FF2B5EF4-FFF2-40B4-BE49-F238E27FC236}">
                <a16:creationId xmlns:a16="http://schemas.microsoft.com/office/drawing/2014/main" id="{85D6047E-FC74-C73D-DFDB-4BD10546C4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872" y="1092582"/>
            <a:ext cx="2688019" cy="4393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17A2ACD-440E-30CF-1C1C-2FFCECC1AA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24"/>
          <a:stretch/>
        </p:blipFill>
        <p:spPr>
          <a:xfrm>
            <a:off x="1622611" y="3171630"/>
            <a:ext cx="2026023" cy="238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6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Method 3</a:t>
            </a:r>
            <a:r>
              <a:rPr lang="zh-CN" alt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s-ES" altLang="zh-C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Synchrotron Radiation Aerosol Mass Spectrometry</a:t>
            </a:r>
            <a:endParaRPr lang="zh-CN" altLang="en-US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527A944B-7327-3CFD-3DC4-A1A749736661}"/>
              </a:ext>
            </a:extLst>
          </p:cNvPr>
          <p:cNvSpPr/>
          <p:nvPr/>
        </p:nvSpPr>
        <p:spPr>
          <a:xfrm>
            <a:off x="4574858" y="4626233"/>
            <a:ext cx="4247409" cy="1668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b="1" i="0" dirty="0"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Online monitoring and analysis of aerosol chemical composition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zh-CN" sz="1400" b="1" i="0" dirty="0"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High particle penetration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Fast vaporization of aerosol by hot target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“Soft" ionization to reduce fragmentation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C58C4C5-86BA-3496-0D6F-8C96F1E0B705}"/>
              </a:ext>
            </a:extLst>
          </p:cNvPr>
          <p:cNvGrpSpPr/>
          <p:nvPr/>
        </p:nvGrpSpPr>
        <p:grpSpPr>
          <a:xfrm>
            <a:off x="759209" y="4542647"/>
            <a:ext cx="3643678" cy="1981509"/>
            <a:chOff x="4318338" y="3340915"/>
            <a:chExt cx="3643678" cy="1981509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9FB5B123-995F-03F8-B861-5984B5E0AB3A}"/>
                </a:ext>
              </a:extLst>
            </p:cNvPr>
            <p:cNvGrpSpPr/>
            <p:nvPr/>
          </p:nvGrpSpPr>
          <p:grpSpPr>
            <a:xfrm>
              <a:off x="4318338" y="3429681"/>
              <a:ext cx="3052279" cy="1594372"/>
              <a:chOff x="4318338" y="3429681"/>
              <a:chExt cx="3052279" cy="1594372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B70E6948-35FE-5671-FD3F-1D33E8960B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DD6400"/>
                  </a:clrFrom>
                  <a:clrTo>
                    <a:srgbClr val="DD64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18338" y="3454197"/>
                <a:ext cx="2834886" cy="1569856"/>
              </a:xfrm>
              <a:prstGeom prst="rect">
                <a:avLst/>
              </a:prstGeom>
            </p:spPr>
          </p:pic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ADD5418D-0EC3-B628-2A0D-A24C96729ED6}"/>
                  </a:ext>
                </a:extLst>
              </p:cNvPr>
              <p:cNvSpPr/>
              <p:nvPr/>
            </p:nvSpPr>
            <p:spPr>
              <a:xfrm>
                <a:off x="6271489" y="3429681"/>
                <a:ext cx="1099128" cy="174809"/>
              </a:xfrm>
              <a:prstGeom prst="roundRect">
                <a:avLst/>
              </a:prstGeom>
              <a:solidFill>
                <a:srgbClr val="F3F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FFDA24F1-B46F-A36A-8DB9-ED8A34EBD052}"/>
                  </a:ext>
                </a:extLst>
              </p:cNvPr>
              <p:cNvSpPr/>
              <p:nvPr/>
            </p:nvSpPr>
            <p:spPr>
              <a:xfrm>
                <a:off x="6628891" y="3517085"/>
                <a:ext cx="628412" cy="242115"/>
              </a:xfrm>
              <a:prstGeom prst="roundRect">
                <a:avLst/>
              </a:prstGeom>
              <a:solidFill>
                <a:srgbClr val="F3F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AA1C830-8C3B-6EFD-96FD-A364FCE9C566}"/>
                </a:ext>
              </a:extLst>
            </p:cNvPr>
            <p:cNvSpPr txBox="1"/>
            <p:nvPr/>
          </p:nvSpPr>
          <p:spPr>
            <a:xfrm>
              <a:off x="6271489" y="3340915"/>
              <a:ext cx="16905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aerodynamic lens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E133AA1-D53F-3019-8A04-A2D6101872EF}"/>
                </a:ext>
              </a:extLst>
            </p:cNvPr>
            <p:cNvSpPr txBox="1"/>
            <p:nvPr/>
          </p:nvSpPr>
          <p:spPr>
            <a:xfrm>
              <a:off x="6222387" y="5014647"/>
              <a:ext cx="13144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Low pressure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102F2F5-946A-845A-CD07-A065C0E47129}"/>
                </a:ext>
              </a:extLst>
            </p:cNvPr>
            <p:cNvSpPr txBox="1"/>
            <p:nvPr/>
          </p:nvSpPr>
          <p:spPr>
            <a:xfrm>
              <a:off x="4406920" y="5013376"/>
              <a:ext cx="13817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High pressure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7" name="Picture 6" descr="Figure 1">
            <a:extLst>
              <a:ext uri="{FF2B5EF4-FFF2-40B4-BE49-F238E27FC236}">
                <a16:creationId xmlns:a16="http://schemas.microsoft.com/office/drawing/2014/main" id="{C44BBF6C-2B22-0D7C-4F3F-F43A0D6E56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31"/>
          <a:stretch/>
        </p:blipFill>
        <p:spPr bwMode="auto">
          <a:xfrm>
            <a:off x="936542" y="1540495"/>
            <a:ext cx="2546681" cy="235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1907962-BB5D-202E-6434-FCD57D69ED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4025" r="2288" b="2295"/>
          <a:stretch/>
        </p:blipFill>
        <p:spPr bwMode="auto">
          <a:xfrm>
            <a:off x="4858870" y="1559858"/>
            <a:ext cx="3567954" cy="19901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CF85386-8AE5-7038-EE2E-B6ABBFFB489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37"/>
          <a:stretch/>
        </p:blipFill>
        <p:spPr>
          <a:xfrm>
            <a:off x="3632215" y="1266039"/>
            <a:ext cx="1127851" cy="269636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0A10D9F-D886-341D-CB26-E10B2E0FFC16}"/>
              </a:ext>
            </a:extLst>
          </p:cNvPr>
          <p:cNvSpPr/>
          <p:nvPr/>
        </p:nvSpPr>
        <p:spPr>
          <a:xfrm>
            <a:off x="4552078" y="4656666"/>
            <a:ext cx="4261721" cy="16764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204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910737-A2F5-13FA-155B-1F57146CF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>
            <a:extLst>
              <a:ext uri="{FF2B5EF4-FFF2-40B4-BE49-F238E27FC236}">
                <a16:creationId xmlns:a16="http://schemas.microsoft.com/office/drawing/2014/main" id="{0BE66A46-2697-8ADE-7C9A-12F16356B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88" y="2701442"/>
            <a:ext cx="858852" cy="916718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38FD2FAD-2ADD-FD90-0FA3-008A2D7E5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96" y="2701442"/>
            <a:ext cx="858852" cy="916718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74A12FF9-15AC-0D66-CBF0-1D0BA080EE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01" y="2701442"/>
            <a:ext cx="858852" cy="916718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B326D4DD-6449-A0DB-373F-02DC8E2094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12" y="2701442"/>
            <a:ext cx="858852" cy="91671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9605C2B-BAB6-94E4-F45D-1A0CAD2657D2}"/>
              </a:ext>
            </a:extLst>
          </p:cNvPr>
          <p:cNvSpPr txBox="1"/>
          <p:nvPr/>
        </p:nvSpPr>
        <p:spPr>
          <a:xfrm>
            <a:off x="1333538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EE919BA-1601-F89D-739C-40D1AC8D9F1C}"/>
              </a:ext>
            </a:extLst>
          </p:cNvPr>
          <p:cNvSpPr txBox="1"/>
          <p:nvPr/>
        </p:nvSpPr>
        <p:spPr>
          <a:xfrm>
            <a:off x="3302832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F399180-8EB1-B3A1-5601-77B677ADA109}"/>
              </a:ext>
            </a:extLst>
          </p:cNvPr>
          <p:cNvSpPr txBox="1"/>
          <p:nvPr/>
        </p:nvSpPr>
        <p:spPr>
          <a:xfrm>
            <a:off x="5272126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E01F679-A2F1-E197-83B3-900978BB3FDC}"/>
              </a:ext>
            </a:extLst>
          </p:cNvPr>
          <p:cNvSpPr txBox="1"/>
          <p:nvPr/>
        </p:nvSpPr>
        <p:spPr>
          <a:xfrm>
            <a:off x="7241420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6ADEBA4-8E64-E1C8-CF52-B2266ED9C68C}"/>
              </a:ext>
            </a:extLst>
          </p:cNvPr>
          <p:cNvSpPr txBox="1"/>
          <p:nvPr/>
        </p:nvSpPr>
        <p:spPr>
          <a:xfrm>
            <a:off x="539935" y="3773102"/>
            <a:ext cx="214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eamline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0C4C076-14D4-3194-51B6-74A9D1A3A544}"/>
              </a:ext>
            </a:extLst>
          </p:cNvPr>
          <p:cNvSpPr txBox="1"/>
          <p:nvPr/>
        </p:nvSpPr>
        <p:spPr>
          <a:xfrm>
            <a:off x="4745696" y="3773102"/>
            <a:ext cx="1731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Examples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7D592C5-B16D-A3E8-D367-1B6495DA6AD0}"/>
              </a:ext>
            </a:extLst>
          </p:cNvPr>
          <p:cNvSpPr txBox="1"/>
          <p:nvPr/>
        </p:nvSpPr>
        <p:spPr>
          <a:xfrm>
            <a:off x="2769815" y="3773102"/>
            <a:ext cx="16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Methods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106C3E8-C3D0-D8D3-F722-91193F1930D5}"/>
              </a:ext>
            </a:extLst>
          </p:cNvPr>
          <p:cNvSpPr txBox="1"/>
          <p:nvPr/>
        </p:nvSpPr>
        <p:spPr>
          <a:xfrm>
            <a:off x="6721576" y="3773102"/>
            <a:ext cx="176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Beamtime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855BDE4-88FB-C116-E469-681A783D6964}"/>
              </a:ext>
            </a:extLst>
          </p:cNvPr>
          <p:cNvGrpSpPr/>
          <p:nvPr/>
        </p:nvGrpSpPr>
        <p:grpSpPr>
          <a:xfrm>
            <a:off x="3495676" y="1461943"/>
            <a:ext cx="2152649" cy="899963"/>
            <a:chOff x="4660902" y="905706"/>
            <a:chExt cx="2870198" cy="1199951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D935D89A-5AB5-C1D1-EEA5-7AD7AF9ED18E}"/>
                </a:ext>
              </a:extLst>
            </p:cNvPr>
            <p:cNvSpPr txBox="1"/>
            <p:nvPr/>
          </p:nvSpPr>
          <p:spPr>
            <a:xfrm>
              <a:off x="4660902" y="905706"/>
              <a:ext cx="2870198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5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BF61277A-4300-5E5C-78AE-52530B9C778B}"/>
                </a:ext>
              </a:extLst>
            </p:cNvPr>
            <p:cNvSpPr txBox="1"/>
            <p:nvPr/>
          </p:nvSpPr>
          <p:spPr>
            <a:xfrm>
              <a:off x="4838702" y="1797881"/>
              <a:ext cx="2514598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CATALOG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7485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Catalysis and energy conversion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C58CD3E-5832-78EC-9A51-9A9C947A7D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75" y="2886682"/>
            <a:ext cx="2968527" cy="27072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12">
            <a:extLst>
              <a:ext uri="{FF2B5EF4-FFF2-40B4-BE49-F238E27FC236}">
                <a16:creationId xmlns:a16="http://schemas.microsoft.com/office/drawing/2014/main" id="{6110DF51-7C36-FFCF-6303-09B6AD2CF0F6}"/>
              </a:ext>
            </a:extLst>
          </p:cNvPr>
          <p:cNvSpPr/>
          <p:nvPr/>
        </p:nvSpPr>
        <p:spPr>
          <a:xfrm>
            <a:off x="1165533" y="5701508"/>
            <a:ext cx="2761008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buClr>
                <a:srgbClr val="003399"/>
              </a:buClr>
              <a:buSzPct val="70000"/>
              <a:defRPr/>
            </a:pPr>
            <a:r>
              <a:rPr lang="de-DE" altLang="zh-CN" sz="1200" b="1" i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Science, </a:t>
            </a:r>
            <a:r>
              <a:rPr lang="de-DE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2024,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383,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94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0E41557-4D99-7624-F0B4-7B0A305B90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69" y="1198275"/>
            <a:ext cx="4418272" cy="150912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046E44B-0362-23DE-78E4-DD51B85CCB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883" y="3087346"/>
            <a:ext cx="2869212" cy="260524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7B07DF0-6F9B-F697-8019-E180D12EB3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66" y="1390950"/>
            <a:ext cx="3553319" cy="1500935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B06D7033-64ED-812E-284B-9CA8B2651BC2}"/>
              </a:ext>
            </a:extLst>
          </p:cNvPr>
          <p:cNvSpPr txBox="1"/>
          <p:nvPr/>
        </p:nvSpPr>
        <p:spPr>
          <a:xfrm>
            <a:off x="537884" y="6229598"/>
            <a:ext cx="80503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Xia et al., </a:t>
            </a:r>
            <a:r>
              <a:rPr lang="es-ES" altLang="zh-CN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Angew. Chem. Int. Ed. </a:t>
            </a:r>
            <a:r>
              <a:rPr lang="es-E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2025, 64, e202420779; Wu et al., </a:t>
            </a:r>
            <a:r>
              <a:rPr lang="es-ES" altLang="zh-CN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Angew. Chem. Int. Ed.</a:t>
            </a:r>
            <a:r>
              <a:rPr lang="es-E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2024, 63, e202404983; Zeng et al., </a:t>
            </a:r>
            <a:r>
              <a:rPr lang="es-ES" altLang="zh-CN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Angew. Chem. Int. Ed. </a:t>
            </a:r>
            <a:r>
              <a:rPr lang="es-E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2024, 63, e202404952.</a:t>
            </a:r>
          </a:p>
        </p:txBody>
      </p:sp>
    </p:spTree>
    <p:extLst>
      <p:ext uri="{BB962C8B-B14F-4D97-AF65-F5344CB8AC3E}">
        <p14:creationId xmlns:p14="http://schemas.microsoft.com/office/powerpoint/2010/main" val="2127682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zh-CN" alt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2E42321-A780-77A0-0BBE-B9A27ED3A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60" y="2746737"/>
            <a:ext cx="1702701" cy="1353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238A59E-4BF7-1299-3B95-03B53CABDE4A}"/>
              </a:ext>
            </a:extLst>
          </p:cNvPr>
          <p:cNvSpPr txBox="1"/>
          <p:nvPr/>
        </p:nvSpPr>
        <p:spPr>
          <a:xfrm>
            <a:off x="1182762" y="4229348"/>
            <a:ext cx="1017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sz="1200" dirty="0">
                <a:latin typeface="Arial" panose="020B0604020202020204" pitchFamily="34" charset="0"/>
                <a:ea typeface="隶书" panose="02010509060101010101" pitchFamily="49" charset="-122"/>
                <a:cs typeface="Arial" panose="020B0604020202020204" pitchFamily="34" charset="0"/>
              </a:rPr>
              <a:t>Aviation fuel</a:t>
            </a:r>
            <a:endParaRPr lang="zh-CN" altLang="en-US" sz="1200" dirty="0">
              <a:latin typeface="Arial" panose="020B0604020202020204" pitchFamily="34" charset="0"/>
              <a:ea typeface="隶书" panose="020105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" name="Picture 4" descr="Rocket Propulsion | Definition, Types &amp; Principles - Lesson | Study.com">
            <a:extLst>
              <a:ext uri="{FF2B5EF4-FFF2-40B4-BE49-F238E27FC236}">
                <a16:creationId xmlns:a16="http://schemas.microsoft.com/office/drawing/2014/main" id="{B66A5E09-6B66-C48C-CFE0-73D8D8FBD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132" y="2737872"/>
            <a:ext cx="1575507" cy="14236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8F36474-15F9-BF42-B947-CCBEB52DEF69}"/>
              </a:ext>
            </a:extLst>
          </p:cNvPr>
          <p:cNvSpPr txBox="1"/>
          <p:nvPr/>
        </p:nvSpPr>
        <p:spPr>
          <a:xfrm>
            <a:off x="3014480" y="4208941"/>
            <a:ext cx="163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1200" dirty="0">
                <a:latin typeface="Arial" panose="020B0604020202020204" pitchFamily="34" charset="0"/>
                <a:ea typeface="隶书" panose="02010509060101010101" pitchFamily="49" charset="-122"/>
                <a:cs typeface="Arial" panose="020B0604020202020204" pitchFamily="34" charset="0"/>
              </a:rPr>
              <a:t>Aerospace propellant</a:t>
            </a:r>
            <a:endParaRPr lang="zh-CN" altLang="en-US" sz="1200" dirty="0">
              <a:latin typeface="Arial" panose="020B0604020202020204" pitchFamily="34" charset="0"/>
              <a:ea typeface="隶书" panose="020105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1" name="Picture 6" descr="Crystallising safer explosives | News | Chemistry World">
            <a:extLst>
              <a:ext uri="{FF2B5EF4-FFF2-40B4-BE49-F238E27FC236}">
                <a16:creationId xmlns:a16="http://schemas.microsoft.com/office/drawing/2014/main" id="{46AB15C8-D004-CC5F-CAB0-A677F1B0C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12" y="2792952"/>
            <a:ext cx="1626034" cy="133421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EXPLOSIVES SUPPLY – Fullbore Quarry Services">
            <a:extLst>
              <a:ext uri="{FF2B5EF4-FFF2-40B4-BE49-F238E27FC236}">
                <a16:creationId xmlns:a16="http://schemas.microsoft.com/office/drawing/2014/main" id="{91BE0813-167F-2C39-82F4-F2FF532C9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889" y="3461136"/>
            <a:ext cx="1072474" cy="70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B6241FB-9F1C-6357-ED43-760796F252A3}"/>
              </a:ext>
            </a:extLst>
          </p:cNvPr>
          <p:cNvSpPr txBox="1"/>
          <p:nvPr/>
        </p:nvSpPr>
        <p:spPr>
          <a:xfrm>
            <a:off x="5255664" y="4143894"/>
            <a:ext cx="1060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1200" dirty="0">
                <a:latin typeface="Arial" panose="020B0604020202020204" pitchFamily="34" charset="0"/>
                <a:ea typeface="隶书" panose="02010509060101010101" pitchFamily="49" charset="-122"/>
                <a:cs typeface="Arial" panose="020B0604020202020204" pitchFamily="34" charset="0"/>
              </a:rPr>
              <a:t>Fire dynamite</a:t>
            </a:r>
            <a:endParaRPr lang="zh-CN" altLang="en-US" sz="1200" dirty="0">
              <a:latin typeface="Arial" panose="020B0604020202020204" pitchFamily="34" charset="0"/>
              <a:ea typeface="隶书" panose="020105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22F4DCDE-123B-8021-3EAE-C1197A576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0625" y="2826263"/>
            <a:ext cx="1645057" cy="1230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2EF3319-C9C3-2678-6AD2-69C2641FA61B}"/>
              </a:ext>
            </a:extLst>
          </p:cNvPr>
          <p:cNvSpPr txBox="1"/>
          <p:nvPr/>
        </p:nvSpPr>
        <p:spPr>
          <a:xfrm>
            <a:off x="6784120" y="4137358"/>
            <a:ext cx="1623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1200" dirty="0">
                <a:latin typeface="Arial" panose="020B0604020202020204" pitchFamily="34" charset="0"/>
                <a:ea typeface="隶书" panose="02010509060101010101" pitchFamily="49" charset="-122"/>
                <a:cs typeface="Arial" panose="020B0604020202020204" pitchFamily="34" charset="0"/>
              </a:rPr>
              <a:t>Battery thermal runaway</a:t>
            </a:r>
            <a:endParaRPr lang="zh-CN" altLang="en-US" sz="1200" dirty="0">
              <a:latin typeface="Arial" panose="020B0604020202020204" pitchFamily="34" charset="0"/>
              <a:ea typeface="隶书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2EC127D-D4C0-C32D-E350-1AE1C1782958}"/>
              </a:ext>
            </a:extLst>
          </p:cNvPr>
          <p:cNvSpPr txBox="1"/>
          <p:nvPr/>
        </p:nvSpPr>
        <p:spPr>
          <a:xfrm>
            <a:off x="789320" y="1293466"/>
            <a:ext cx="7838213" cy="14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High-resolution and high-sensitivity detection using SVUV-PIMS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In-situ measurement of the microstructure of chemical reaction intermediates and isomer products under complex working conditions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Research on combustion reaction kinetics in the fields of aviation fuel, propellant, explosives, battery thermal runaway, etc.</a:t>
            </a:r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28175B1C-19A7-2556-4600-7BC78B97C0CD}"/>
              </a:ext>
            </a:extLst>
          </p:cNvPr>
          <p:cNvSpPr txBox="1"/>
          <p:nvPr/>
        </p:nvSpPr>
        <p:spPr>
          <a:xfrm>
            <a:off x="1314761" y="373283"/>
            <a:ext cx="76345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altLang="zh-C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Aerospace propellant</a:t>
            </a:r>
            <a:r>
              <a:rPr lang="zh-CN" alt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s-ES" altLang="zh-C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battery thermal runaway</a:t>
            </a:r>
            <a:endParaRPr lang="zh-CN" altLang="en-US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51BD97B-E755-E0BD-B5C7-95C1654F95C4}"/>
              </a:ext>
            </a:extLst>
          </p:cNvPr>
          <p:cNvSpPr txBox="1"/>
          <p:nvPr/>
        </p:nvSpPr>
        <p:spPr>
          <a:xfrm>
            <a:off x="586595" y="4784496"/>
            <a:ext cx="7936303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s-E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H. Fu, Y. Wang, B. Liu, Z. Wang*, X. Zhang, G. Liu*, Experimental and theoretical study of cyclopropanated fuel exo Tetracyclo[3.3.1.02,4.06,8]nonane pyrolysis in a jet-stirred reactor, </a:t>
            </a:r>
            <a:r>
              <a:rPr lang="es-E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Fuel</a:t>
            </a:r>
            <a:r>
              <a:rPr lang="es-E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361, 130702, 2024.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s-E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Q. Zhu, B. Liu, Z. Hu, S. Chen, Q. Xu, Z. Wang*, Pyrolysis and kinetic modeling study of TEMED: A potential green propellant, </a:t>
            </a:r>
            <a:r>
              <a:rPr lang="es-E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Proc. Combust. Inst., </a:t>
            </a:r>
            <a:r>
              <a:rPr lang="es-E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40, 105426, 2024.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s-E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K. Jin, Z. Zhi, L. Wu, Q. Xu, B. Liu, Z. Wang, Z. Tian*, Pyrolysis of norbornadiene: An experimental and kinetic modeling study, </a:t>
            </a:r>
            <a:r>
              <a:rPr lang="es-E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Combust. Flame </a:t>
            </a:r>
            <a:r>
              <a:rPr lang="es-E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242, 112155, 2022.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s-E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B. Dong, L. Wang, L. Hu, J. Fang, Z. Wang, Exploring the oxidation chemistry of diethyl carbonate in lithium-ion battery thermal runaway using SVUV-PIMS. </a:t>
            </a:r>
            <a:r>
              <a:rPr lang="es-E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Proc. Combust. Inst,</a:t>
            </a:r>
            <a:r>
              <a:rPr lang="es-E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2024, 40, 105479.</a:t>
            </a:r>
          </a:p>
        </p:txBody>
      </p:sp>
    </p:spTree>
    <p:extLst>
      <p:ext uri="{BB962C8B-B14F-4D97-AF65-F5344CB8AC3E}">
        <p14:creationId xmlns:p14="http://schemas.microsoft.com/office/powerpoint/2010/main" val="983284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58695" y="398683"/>
            <a:ext cx="7490571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Free radical reaction and soot formation</a:t>
            </a:r>
            <a:endParaRPr lang="zh-CN" alt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D1E4211-FDDE-C972-C47E-D82440DA6D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7" t="-2752"/>
          <a:stretch/>
        </p:blipFill>
        <p:spPr>
          <a:xfrm>
            <a:off x="3863787" y="4769223"/>
            <a:ext cx="5022581" cy="172122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18C472-4440-84E0-5B22-8AA1309635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447" y="4755726"/>
            <a:ext cx="3283763" cy="202158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0E25931-12A3-9854-A891-99ED237380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245"/>
          <a:stretch/>
        </p:blipFill>
        <p:spPr>
          <a:xfrm>
            <a:off x="5111614" y="1257418"/>
            <a:ext cx="3691727" cy="151801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3B4CE2E-805B-FD4E-CBB0-E9B8ECCE446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1243"/>
          <a:stretch/>
        </p:blipFill>
        <p:spPr>
          <a:xfrm>
            <a:off x="480328" y="1411338"/>
            <a:ext cx="4665413" cy="10091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3A1B374-11BC-1742-3A53-2FCC0D428EA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6894" y="3063210"/>
            <a:ext cx="3807130" cy="152143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C2ADE5B-83C0-2B54-9943-77794C3F3A0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3315"/>
          <a:stretch/>
        </p:blipFill>
        <p:spPr>
          <a:xfrm>
            <a:off x="417439" y="2568427"/>
            <a:ext cx="4055950" cy="202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88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Low temperature oxidation chemistry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CAAD454-0EC6-4967-B0A3-45F71D5B4CD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5238"/>
          <a:stretch/>
        </p:blipFill>
        <p:spPr>
          <a:xfrm>
            <a:off x="4768147" y="1235645"/>
            <a:ext cx="3658678" cy="166990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9702C1B-CE08-4A39-9FF5-A348600C898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113" y="1338296"/>
            <a:ext cx="4441444" cy="149146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4B89969-D4C9-4911-AA49-CFBFFCC438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343" y="2838727"/>
            <a:ext cx="3872394" cy="13298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DAE8A95-258E-402D-B27B-974872318B3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4652"/>
          <a:stretch/>
        </p:blipFill>
        <p:spPr>
          <a:xfrm>
            <a:off x="4862557" y="4875896"/>
            <a:ext cx="3564267" cy="186556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9F0B524-2A88-4D35-AF7B-C2EA8FD0268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5111"/>
          <a:stretch/>
        </p:blipFill>
        <p:spPr>
          <a:xfrm>
            <a:off x="340103" y="4368059"/>
            <a:ext cx="3971924" cy="213106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4708242-F901-4F94-B29E-CA6AED399B6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581"/>
          <a:stretch/>
        </p:blipFill>
        <p:spPr>
          <a:xfrm>
            <a:off x="4866651" y="2873750"/>
            <a:ext cx="3587066" cy="197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99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FBD088-1E4F-E039-6921-C66D3D29D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>
            <a:extLst>
              <a:ext uri="{FF2B5EF4-FFF2-40B4-BE49-F238E27FC236}">
                <a16:creationId xmlns:a16="http://schemas.microsoft.com/office/drawing/2014/main" id="{F37780E1-5DE8-E4AB-3C3A-F327859A8C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88" y="2701442"/>
            <a:ext cx="858852" cy="916718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DEF761BE-50D9-6E69-6138-187C88DA8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96" y="2701442"/>
            <a:ext cx="858852" cy="916718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381A1EA4-119D-7B5E-96D6-F82FA0F0F8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01" y="2701442"/>
            <a:ext cx="858852" cy="916718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936A029C-7A1B-7538-9277-EE347C9087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12" y="2701442"/>
            <a:ext cx="858852" cy="91671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C971671-D266-999F-4FC3-78DDF6C01295}"/>
              </a:ext>
            </a:extLst>
          </p:cNvPr>
          <p:cNvSpPr txBox="1"/>
          <p:nvPr/>
        </p:nvSpPr>
        <p:spPr>
          <a:xfrm>
            <a:off x="1333538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E93AFA3-8ADE-9E19-105F-C3796C7CE7DB}"/>
              </a:ext>
            </a:extLst>
          </p:cNvPr>
          <p:cNvSpPr txBox="1"/>
          <p:nvPr/>
        </p:nvSpPr>
        <p:spPr>
          <a:xfrm>
            <a:off x="3302832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51ECFF1-2ADB-35A4-AE2E-A6A898647EDD}"/>
              </a:ext>
            </a:extLst>
          </p:cNvPr>
          <p:cNvSpPr txBox="1"/>
          <p:nvPr/>
        </p:nvSpPr>
        <p:spPr>
          <a:xfrm>
            <a:off x="5272126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1754FC5-8C67-6C90-C88D-5E0DABBC9C7E}"/>
              </a:ext>
            </a:extLst>
          </p:cNvPr>
          <p:cNvSpPr txBox="1"/>
          <p:nvPr/>
        </p:nvSpPr>
        <p:spPr>
          <a:xfrm>
            <a:off x="7241420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03ABE89-9791-16CC-EA5A-FF64BF7ACB2E}"/>
              </a:ext>
            </a:extLst>
          </p:cNvPr>
          <p:cNvSpPr txBox="1"/>
          <p:nvPr/>
        </p:nvSpPr>
        <p:spPr>
          <a:xfrm>
            <a:off x="539935" y="3773102"/>
            <a:ext cx="214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eamline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6CF8C39-7464-C3D0-6B70-2CA0358D080A}"/>
              </a:ext>
            </a:extLst>
          </p:cNvPr>
          <p:cNvSpPr txBox="1"/>
          <p:nvPr/>
        </p:nvSpPr>
        <p:spPr>
          <a:xfrm>
            <a:off x="4745696" y="3773102"/>
            <a:ext cx="1731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Examples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623286F-0FB7-EF84-7627-5500B18C306F}"/>
              </a:ext>
            </a:extLst>
          </p:cNvPr>
          <p:cNvSpPr txBox="1"/>
          <p:nvPr/>
        </p:nvSpPr>
        <p:spPr>
          <a:xfrm>
            <a:off x="2769815" y="3773102"/>
            <a:ext cx="16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Methods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87589F8-D28D-804F-2DA8-339139277C66}"/>
              </a:ext>
            </a:extLst>
          </p:cNvPr>
          <p:cNvSpPr txBox="1"/>
          <p:nvPr/>
        </p:nvSpPr>
        <p:spPr>
          <a:xfrm>
            <a:off x="6721576" y="3773102"/>
            <a:ext cx="176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Beamtime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EAA53C5-96DB-B1F9-7210-86A7B42434EB}"/>
              </a:ext>
            </a:extLst>
          </p:cNvPr>
          <p:cNvGrpSpPr/>
          <p:nvPr/>
        </p:nvGrpSpPr>
        <p:grpSpPr>
          <a:xfrm>
            <a:off x="3495676" y="1461943"/>
            <a:ext cx="2152649" cy="899963"/>
            <a:chOff x="4660902" y="905706"/>
            <a:chExt cx="2870198" cy="1199951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BB1473A-B534-6AEA-8394-B25187250D55}"/>
                </a:ext>
              </a:extLst>
            </p:cNvPr>
            <p:cNvSpPr txBox="1"/>
            <p:nvPr/>
          </p:nvSpPr>
          <p:spPr>
            <a:xfrm>
              <a:off x="4660902" y="905706"/>
              <a:ext cx="2870198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5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76DC888-3443-5EC9-B451-D6C0634AD535}"/>
                </a:ext>
              </a:extLst>
            </p:cNvPr>
            <p:cNvSpPr txBox="1"/>
            <p:nvPr/>
          </p:nvSpPr>
          <p:spPr>
            <a:xfrm>
              <a:off x="4838702" y="1797881"/>
              <a:ext cx="2514598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CATALOG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07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52482" y="1596376"/>
            <a:ext cx="8361317" cy="4152491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User login to the Chinese Academy of Sciences Major Scientific and Technological Infrastructure Sharing Service Platform (https://lssf.cas.cn), </a:t>
            </a:r>
            <a:r>
              <a:rPr lang="es-E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Register an account</a:t>
            </a:r>
            <a:endParaRPr lang="en-US" altLang="zh-CN" sz="18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Submit a project application (non-employed personnel are not allowed to apply)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User project review: Hefei Light Source accepts user project applications all year round and reviews them once a quarter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User beamtime application and usage process details</a:t>
            </a:r>
            <a:r>
              <a:rPr lang="zh-CN" altLang="en-US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http://www.nsrl.ustc.edu.cn/2016/0425/c10980a124134/page.htm</a:t>
            </a:r>
            <a:r>
              <a:rPr lang="zh-CN" altLang="en-US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en-US" altLang="zh-CN" sz="18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spcAft>
                <a:spcPts val="600"/>
              </a:spcAft>
              <a:buNone/>
            </a:pPr>
            <a:endParaRPr lang="en-US" altLang="zh-CN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70000"/>
              </a:lnSpc>
              <a:spcAft>
                <a:spcPts val="600"/>
              </a:spcAft>
              <a:buFont typeface="+mj-ea"/>
              <a:buAutoNum type="ea1JpnChsDbPeriod"/>
            </a:pPr>
            <a:endParaRPr lang="zh-CN" altLang="en-US" sz="18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51" y="4182532"/>
            <a:ext cx="1422401" cy="1422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Beamtime apply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Contact us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96314" y="5068382"/>
            <a:ext cx="6639239" cy="830997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Adequate early communication is conducive to the smooth progress of the project</a:t>
            </a: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23C9E50-ADF9-27C1-F9FB-1B0CB37828DE}"/>
              </a:ext>
            </a:extLst>
          </p:cNvPr>
          <p:cNvSpPr/>
          <p:nvPr/>
        </p:nvSpPr>
        <p:spPr>
          <a:xfrm>
            <a:off x="1398847" y="3810101"/>
            <a:ext cx="2412000" cy="1100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zh-CN" sz="1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Prof. </a:t>
            </a:r>
            <a:r>
              <a:rPr lang="en-US" altLang="zh-CN" sz="1400" b="1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Zhandong</a:t>
            </a:r>
            <a:r>
              <a:rPr lang="en-US" altLang="zh-CN" sz="1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Wang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Group leader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0551-63602125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zhdwang@ustc.edu.cn</a:t>
            </a:r>
            <a:endParaRPr lang="en-US" altLang="zh-CN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9836E291-7298-43AA-BB86-815F0550C9EB}"/>
              </a:ext>
            </a:extLst>
          </p:cNvPr>
          <p:cNvSpPr/>
          <p:nvPr/>
        </p:nvSpPr>
        <p:spPr>
          <a:xfrm>
            <a:off x="5805819" y="3810101"/>
            <a:ext cx="2048441" cy="863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zh-CN" sz="1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Mr. </a:t>
            </a:r>
            <a:r>
              <a:rPr lang="en-US" altLang="zh-CN" sz="1400" b="1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Xiaobin</a:t>
            </a:r>
            <a:r>
              <a:rPr lang="en-US" altLang="zh-CN" sz="1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Shan</a:t>
            </a:r>
            <a:endParaRPr lang="zh-CN" altLang="en-US" sz="14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Engineer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shanxb@ustc.edu.cn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2C68EAC-910C-9277-B86A-E7397025829C}"/>
              </a:ext>
            </a:extLst>
          </p:cNvPr>
          <p:cNvSpPr/>
          <p:nvPr/>
        </p:nvSpPr>
        <p:spPr>
          <a:xfrm>
            <a:off x="3550376" y="3809177"/>
            <a:ext cx="2304702" cy="1100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zh-CN" sz="1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Dr. Jiwen Guan</a:t>
            </a:r>
            <a:endParaRPr lang="zh-CN" altLang="en-US" sz="14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Beamline scientist</a:t>
            </a:r>
          </a:p>
          <a:p>
            <a:pPr>
              <a:lnSpc>
                <a:spcPct val="110000"/>
              </a:lnSpc>
            </a:pPr>
            <a:r>
              <a:rPr lang="en-US" altLang="zh-CN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15156078061</a:t>
            </a:r>
          </a:p>
          <a:p>
            <a:pPr>
              <a:lnSpc>
                <a:spcPct val="110000"/>
              </a:lnSpc>
            </a:pPr>
            <a:r>
              <a:rPr lang="en-US" altLang="zh-CN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jguan43@ustc.edu.cn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F15BA8ED-1F6B-079A-CDDA-769B11C75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397" y="2008966"/>
            <a:ext cx="1177445" cy="1694807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1BC060ED-67D0-A353-263A-1C6F4D905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690" y="1871752"/>
            <a:ext cx="1169792" cy="169836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C4FB917-F951-A7EE-2745-29336E1FEE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340" y="2011380"/>
            <a:ext cx="1116547" cy="169239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53504" y="2545702"/>
            <a:ext cx="2489200" cy="14192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625" spc="45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137149" y="3308350"/>
            <a:ext cx="2163233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600" b="1" dirty="0">
                <a:effectLst/>
                <a:latin typeface="+mn-ea"/>
              </a:rPr>
              <a:t>中国科学技书大学</a:t>
            </a:r>
            <a:endParaRPr lang="en-US" altLang="zh-CN" sz="1600" b="1" dirty="0">
              <a:effectLst/>
              <a:latin typeface="+mn-ea"/>
            </a:endParaRPr>
          </a:p>
          <a:p>
            <a:pPr>
              <a:lnSpc>
                <a:spcPts val="1800"/>
              </a:lnSpc>
            </a:pPr>
            <a:r>
              <a:rPr lang="zh-CN" altLang="en-US" sz="1600" b="1" dirty="0">
                <a:effectLst/>
                <a:latin typeface="+mn-ea"/>
              </a:rPr>
              <a:t>国家同步辐射实验室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2636043"/>
            <a:ext cx="729235" cy="754381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3490</TotalTime>
  <Words>722</Words>
  <Application>Microsoft Office PowerPoint</Application>
  <PresentationFormat>全屏显示(4:3)</PresentationFormat>
  <Paragraphs>146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微软雅黑 Light</vt:lpstr>
      <vt:lpstr>微软雅黑</vt:lpstr>
      <vt:lpstr>Times New Roman</vt:lpstr>
      <vt:lpstr>Wingdings</vt:lpstr>
      <vt:lpstr>Calibri Light</vt:lpstr>
      <vt:lpstr>Arial</vt:lpstr>
      <vt:lpstr>Calibri</vt:lpstr>
      <vt:lpstr>自定义设计方案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a1</dc:creator>
  <cp:lastModifiedBy>jiwen guan</cp:lastModifiedBy>
  <cp:revision>117</cp:revision>
  <dcterms:created xsi:type="dcterms:W3CDTF">2022-03-25T03:32:00Z</dcterms:created>
  <dcterms:modified xsi:type="dcterms:W3CDTF">2025-07-28T10:11:30Z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C9D9922F807A48C1AF4278D0355FAD05</vt:lpwstr>
  </property>
  <property fmtid="{D5CDD505-2E9C-101B-9397-08002B2CF9AE}" pid="3" name="KSOProductBuildVer">
    <vt:lpwstr>2052-11.1.0.11566</vt:lpwstr>
  </property>
</Properties>
</file>